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28"/>
  </p:notesMasterIdLst>
  <p:sldIdLst>
    <p:sldId id="256" r:id="rId2"/>
    <p:sldId id="260" r:id="rId3"/>
    <p:sldId id="308" r:id="rId4"/>
    <p:sldId id="331" r:id="rId5"/>
    <p:sldId id="322" r:id="rId6"/>
    <p:sldId id="309" r:id="rId7"/>
    <p:sldId id="314" r:id="rId8"/>
    <p:sldId id="318" r:id="rId9"/>
    <p:sldId id="319" r:id="rId10"/>
    <p:sldId id="323" r:id="rId11"/>
    <p:sldId id="310" r:id="rId12"/>
    <p:sldId id="313" r:id="rId13"/>
    <p:sldId id="320" r:id="rId14"/>
    <p:sldId id="324" r:id="rId15"/>
    <p:sldId id="311" r:id="rId16"/>
    <p:sldId id="315" r:id="rId17"/>
    <p:sldId id="321" r:id="rId18"/>
    <p:sldId id="325" r:id="rId19"/>
    <p:sldId id="312" r:id="rId20"/>
    <p:sldId id="316" r:id="rId21"/>
    <p:sldId id="317" r:id="rId22"/>
    <p:sldId id="326" r:id="rId23"/>
    <p:sldId id="327" r:id="rId24"/>
    <p:sldId id="329" r:id="rId25"/>
    <p:sldId id="328" r:id="rId26"/>
    <p:sldId id="330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Dream Orphans" panose="02000400000000000000" pitchFamily="2" charset="77"/>
      <p:regular r:id="rId33"/>
      <p:bold r:id="rId34"/>
      <p:italic r:id="rId35"/>
      <p:boldItalic r:id="rId36"/>
    </p:embeddedFont>
    <p:embeddedFont>
      <p:font typeface="Montserrat" pitchFamily="2" charset="77"/>
      <p:regular r:id="rId37"/>
      <p:bold r:id="rId38"/>
      <p:italic r:id="rId39"/>
      <p:boldItalic r:id="rId40"/>
    </p:embeddedFont>
    <p:embeddedFont>
      <p:font typeface="Seravek" panose="020B05030400000200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146941-40B7-4E2B-A62C-440E47C323BE}">
  <a:tblStyle styleId="{57146941-40B7-4E2B-A62C-440E47C323B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32"/>
    <p:restoredTop sz="94787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5921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815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7735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4274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3429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4858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1754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1825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42290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274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3413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821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04896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2530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71517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67728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9856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5520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626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3499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9676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107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9257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02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userDrawn="1">
  <p:cSld name="Le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-4" y="6720301"/>
            <a:ext cx="12192000" cy="1376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21601" y="634299"/>
            <a:ext cx="10348799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1601" y="1811604"/>
            <a:ext cx="10348799" cy="416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F464"/>
              </a:buClr>
              <a:buSzPts val="2400"/>
              <a:buFont typeface="Montserrat"/>
              <a:buChar char="▣"/>
              <a:defRPr sz="24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7F464"/>
              </a:buClr>
              <a:buSzPts val="2000"/>
              <a:buFont typeface="Montserrat"/>
              <a:buChar char="□"/>
              <a:defRPr sz="20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7F464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pic>
        <p:nvPicPr>
          <p:cNvPr id="9" name="Google Shape;9;p1" descr="A close up of a logo &#10; &#10;Description automatically generated"/>
          <p:cNvPicPr preferRelativeResize="0"/>
          <p:nvPr/>
        </p:nvPicPr>
        <p:blipFill rotWithShape="1">
          <a:blip r:embed="rId4">
            <a:clrChange>
              <a:clrFrom>
                <a:srgbClr val="DEDEDE"/>
              </a:clrFrom>
              <a:clrTo>
                <a:srgbClr val="DEDEDE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6387966" y="5995894"/>
            <a:ext cx="1240077" cy="690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t="16019" b="10569"/>
          <a:stretch/>
        </p:blipFill>
        <p:spPr>
          <a:xfrm>
            <a:off x="4352196" y="5995894"/>
            <a:ext cx="1882501" cy="690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14947" y="6105893"/>
            <a:ext cx="1883980" cy="4709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58C60A-DCEB-FE45-9EF6-829C3E66E790}"/>
              </a:ext>
            </a:extLst>
          </p:cNvPr>
          <p:cNvSpPr txBox="1"/>
          <p:nvPr userDrawn="1"/>
        </p:nvSpPr>
        <p:spPr>
          <a:xfrm>
            <a:off x="5461109" y="308286"/>
            <a:ext cx="1375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0" dirty="0">
                <a:latin typeface="Seravek" panose="020B0503040000020004" pitchFamily="34" charset="0"/>
                <a:cs typeface="Calibri" panose="020F0502020204030204" pitchFamily="34" charset="0"/>
              </a:rPr>
              <a:t>CONFIDENTIAL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13DC3B0B-1CC9-5245-8D32-A801191B27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25" t="5745" r="7965" b="9300"/>
          <a:stretch/>
        </p:blipFill>
        <p:spPr>
          <a:xfrm>
            <a:off x="921601" y="5995894"/>
            <a:ext cx="1240077" cy="60125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Dream Orphans" panose="02000400000000000000" pitchFamily="2" charset="77"/>
          <a:ea typeface="Dream Orphans" panose="02000400000000000000" pitchFamily="2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eravek" panose="020B0503040000020004" pitchFamily="34" charset="0"/>
          <a:ea typeface="Seravek" panose="020B05030400000200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c.com/2017/02/28/why-women-entrepreneurs-will-be-economic-force-to-reckon-with-in-2017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tr.linkedin.com/in/isikdeliormanaydin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r.linkedin.com/in/kaanseno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novida.com.t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  <a:alpha val="50000"/>
              </a:schemeClr>
            </a:gs>
            <a:gs pos="50000">
              <a:schemeClr val="accent4">
                <a:lumMod val="60000"/>
                <a:lumOff val="40000"/>
                <a:alpha val="50000"/>
              </a:schemeClr>
            </a:gs>
            <a:gs pos="26000">
              <a:schemeClr val="accent4">
                <a:lumMod val="75000"/>
                <a:alpha val="50000"/>
              </a:schemeClr>
            </a:gs>
            <a:gs pos="75000">
              <a:schemeClr val="accent4">
                <a:lumMod val="40000"/>
                <a:lumOff val="60000"/>
                <a:alpha val="50000"/>
              </a:schemeClr>
            </a:gs>
            <a:gs pos="100000">
              <a:schemeClr val="accent4">
                <a:lumMod val="20000"/>
                <a:lumOff val="80000"/>
                <a:alpha val="50000"/>
              </a:schemeClr>
            </a:gs>
          </a:gsLst>
          <a:lin ang="5400000" scaled="1"/>
        </a:gra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0" y="4491173"/>
            <a:ext cx="12192000" cy="1099200"/>
          </a:xfrm>
          <a:prstGeom prst="rect">
            <a:avLst/>
          </a:prstGeom>
          <a:solidFill>
            <a:schemeClr val="accent6">
              <a:lumMod val="50000"/>
              <a:alpha val="74117"/>
            </a:schemeClr>
          </a:solidFill>
          <a:ln>
            <a:noFill/>
          </a:ln>
          <a:effectLst>
            <a:outerShdw blurRad="57150" dist="19050" dir="5400000" algn="bl" rotWithShape="0">
              <a:schemeClr val="lt1">
                <a:alpha val="22352"/>
              </a:schemeClr>
            </a:outerShdw>
          </a:effectLst>
        </p:spPr>
        <p:txBody>
          <a:bodyPr spcFirstLastPara="1" wrap="square" lIns="648000" tIns="0" rIns="0" bIns="2520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Dream Orphans" panose="02000400000000000000" pitchFamily="2" charset="77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" sz="4000" b="1" dirty="0">
                <a:solidFill>
                  <a:srgbClr val="FFC000"/>
                </a:solidFill>
                <a:latin typeface="Dream Orphans" panose="02000400000000000000" pitchFamily="2" charset="77"/>
              </a:rPr>
              <a:t>Ready2</a:t>
            </a:r>
            <a:r>
              <a:rPr lang="en" sz="4000" b="1" baseline="30000" dirty="0">
                <a:solidFill>
                  <a:srgbClr val="FFC000"/>
                </a:solidFill>
                <a:latin typeface="Dream Orphans" panose="02000400000000000000" pitchFamily="2" charset="77"/>
              </a:rPr>
              <a:t>®</a:t>
            </a:r>
            <a:r>
              <a:rPr lang="en" sz="4000" b="1" i="0" u="none" strike="noStrike" cap="none" dirty="0">
                <a:solidFill>
                  <a:schemeClr val="lt1"/>
                </a:solidFill>
                <a:latin typeface="Dream Orphans" panose="02000400000000000000" pitchFamily="2" charset="77"/>
                <a:sym typeface="Arial"/>
              </a:rPr>
              <a:t> … Programs</a:t>
            </a:r>
            <a:endParaRPr sz="1400" b="0" i="0" u="none" strike="noStrike" cap="none" dirty="0">
              <a:solidFill>
                <a:srgbClr val="000000"/>
              </a:solidFill>
              <a:latin typeface="Dream Orphans" panose="02000400000000000000" pitchFamily="2" charset="77"/>
              <a:sym typeface="Arial"/>
            </a:endParaRPr>
          </a:p>
        </p:txBody>
      </p:sp>
      <p:pic>
        <p:nvPicPr>
          <p:cNvPr id="3" name="Picture 2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35D1FEEA-240A-1B41-8588-E0400F1832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82" t="347" r="17939"/>
          <a:stretch/>
        </p:blipFill>
        <p:spPr>
          <a:xfrm>
            <a:off x="6253682" y="907089"/>
            <a:ext cx="2096584" cy="974179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3ED947C8-BF19-6D49-B5CC-F226F104B4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38" t="2514" r="21615" b="-1"/>
          <a:stretch/>
        </p:blipFill>
        <p:spPr>
          <a:xfrm>
            <a:off x="8985346" y="1414234"/>
            <a:ext cx="2096584" cy="1014291"/>
          </a:xfrm>
          <a:prstGeom prst="rect">
            <a:avLst/>
          </a:prstGeom>
        </p:spPr>
      </p:pic>
      <p:pic>
        <p:nvPicPr>
          <p:cNvPr id="13" name="Picture 12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904E93AD-9B4F-1A43-B013-EFB349D5EC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103" t="329" r="23517"/>
          <a:stretch/>
        </p:blipFill>
        <p:spPr>
          <a:xfrm>
            <a:off x="3599135" y="1575411"/>
            <a:ext cx="2019467" cy="1014291"/>
          </a:xfrm>
          <a:prstGeom prst="rect">
            <a:avLst/>
          </a:prstGeom>
        </p:spPr>
      </p:pic>
      <p:pic>
        <p:nvPicPr>
          <p:cNvPr id="14" name="Google Shape;49;p9">
            <a:extLst>
              <a:ext uri="{FF2B5EF4-FFF2-40B4-BE49-F238E27FC236}">
                <a16:creationId xmlns:a16="http://schemas.microsoft.com/office/drawing/2014/main" id="{54F950F2-C561-C74B-9748-A9C9AA5E421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3267" r="19375"/>
          <a:stretch/>
        </p:blipFill>
        <p:spPr>
          <a:xfrm>
            <a:off x="1110070" y="907089"/>
            <a:ext cx="2238310" cy="1014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  <a:alpha val="50000"/>
              </a:schemeClr>
            </a:gs>
            <a:gs pos="50000">
              <a:schemeClr val="accent4">
                <a:lumMod val="60000"/>
                <a:lumOff val="40000"/>
                <a:alpha val="50000"/>
              </a:schemeClr>
            </a:gs>
            <a:gs pos="26000">
              <a:schemeClr val="accent4">
                <a:lumMod val="75000"/>
                <a:alpha val="50000"/>
              </a:schemeClr>
            </a:gs>
            <a:gs pos="75000">
              <a:schemeClr val="accent4">
                <a:lumMod val="40000"/>
                <a:lumOff val="60000"/>
                <a:alpha val="50000"/>
              </a:schemeClr>
            </a:gs>
            <a:gs pos="100000">
              <a:schemeClr val="accent4">
                <a:lumMod val="20000"/>
                <a:lumOff val="80000"/>
                <a:alpha val="50000"/>
              </a:schemeClr>
            </a:gs>
          </a:gsLst>
          <a:lin ang="5400000" scaled="1"/>
        </a:gra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0" y="4491173"/>
            <a:ext cx="12192000" cy="1099200"/>
          </a:xfrm>
          <a:prstGeom prst="rect">
            <a:avLst/>
          </a:prstGeom>
          <a:solidFill>
            <a:schemeClr val="accent6">
              <a:lumMod val="50000"/>
              <a:alpha val="74117"/>
            </a:schemeClr>
          </a:solidFill>
          <a:ln>
            <a:noFill/>
          </a:ln>
          <a:effectLst>
            <a:outerShdw blurRad="57150" dist="19050" dir="5400000" algn="bl" rotWithShape="0">
              <a:schemeClr val="lt1">
                <a:alpha val="22352"/>
              </a:schemeClr>
            </a:outerShdw>
          </a:effectLst>
        </p:spPr>
        <p:txBody>
          <a:bodyPr spcFirstLastPara="1" wrap="square" lIns="648000" tIns="0" rIns="0" bIns="2520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Dream Orphans" panose="02000400000000000000" pitchFamily="2" charset="77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" sz="4000" b="1" dirty="0">
                <a:solidFill>
                  <a:srgbClr val="FFC000"/>
                </a:solidFill>
                <a:latin typeface="Dream Orphans" panose="02000400000000000000" pitchFamily="2" charset="77"/>
              </a:rPr>
              <a:t>Ready2</a:t>
            </a:r>
            <a:r>
              <a:rPr lang="en" sz="4000" b="1" baseline="30000" dirty="0">
                <a:solidFill>
                  <a:srgbClr val="FFC000"/>
                </a:solidFill>
                <a:latin typeface="Dream Orphans" panose="02000400000000000000" pitchFamily="2" charset="77"/>
              </a:rPr>
              <a:t>®</a:t>
            </a:r>
            <a:r>
              <a:rPr lang="en" sz="4000" b="1" i="0" u="none" strike="noStrike" cap="none" dirty="0">
                <a:solidFill>
                  <a:schemeClr val="lt1"/>
                </a:solidFill>
                <a:latin typeface="Dream Orphans" panose="02000400000000000000" pitchFamily="2" charset="77"/>
                <a:sym typeface="Arial"/>
              </a:rPr>
              <a:t>InnoVest Program for Investors</a:t>
            </a:r>
            <a:endParaRPr sz="1400" b="0" i="0" u="none" strike="noStrike" cap="none" dirty="0">
              <a:solidFill>
                <a:srgbClr val="000000"/>
              </a:solidFill>
              <a:latin typeface="Dream Orphans" panose="02000400000000000000" pitchFamily="2" charset="77"/>
              <a:sym typeface="Arial"/>
            </a:endParaRPr>
          </a:p>
        </p:txBody>
      </p:sp>
      <p:pic>
        <p:nvPicPr>
          <p:cNvPr id="3" name="Picture 2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35D1FEEA-240A-1B41-8588-E0400F1832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82" t="347" r="17939"/>
          <a:stretch/>
        </p:blipFill>
        <p:spPr>
          <a:xfrm>
            <a:off x="6253682" y="907089"/>
            <a:ext cx="2096584" cy="974179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3ED947C8-BF19-6D49-B5CC-F226F104B4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38" t="2514" r="21615" b="-1"/>
          <a:stretch/>
        </p:blipFill>
        <p:spPr>
          <a:xfrm>
            <a:off x="8985346" y="1414234"/>
            <a:ext cx="2096584" cy="1014291"/>
          </a:xfrm>
          <a:prstGeom prst="rect">
            <a:avLst/>
          </a:prstGeom>
        </p:spPr>
      </p:pic>
      <p:pic>
        <p:nvPicPr>
          <p:cNvPr id="13" name="Picture 12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904E93AD-9B4F-1A43-B013-EFB349D5EC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103" t="329" r="23517"/>
          <a:stretch/>
        </p:blipFill>
        <p:spPr>
          <a:xfrm>
            <a:off x="3599135" y="1575411"/>
            <a:ext cx="2019467" cy="1014291"/>
          </a:xfrm>
          <a:prstGeom prst="rect">
            <a:avLst/>
          </a:prstGeom>
        </p:spPr>
      </p:pic>
      <p:pic>
        <p:nvPicPr>
          <p:cNvPr id="14" name="Google Shape;49;p9">
            <a:extLst>
              <a:ext uri="{FF2B5EF4-FFF2-40B4-BE49-F238E27FC236}">
                <a16:creationId xmlns:a16="http://schemas.microsoft.com/office/drawing/2014/main" id="{54F950F2-C561-C74B-9748-A9C9AA5E421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3267" r="19375"/>
          <a:stretch/>
        </p:blipFill>
        <p:spPr>
          <a:xfrm>
            <a:off x="1110070" y="907089"/>
            <a:ext cx="2238310" cy="1014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411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  <a:alpha val="50000"/>
              </a:schemeClr>
            </a:gs>
            <a:gs pos="50000">
              <a:schemeClr val="accent4">
                <a:lumMod val="60000"/>
                <a:lumOff val="40000"/>
                <a:alpha val="50000"/>
              </a:schemeClr>
            </a:gs>
            <a:gs pos="26000">
              <a:schemeClr val="accent4">
                <a:lumMod val="75000"/>
                <a:alpha val="50000"/>
              </a:schemeClr>
            </a:gs>
            <a:gs pos="75000">
              <a:schemeClr val="accent4">
                <a:lumMod val="40000"/>
                <a:lumOff val="60000"/>
                <a:alpha val="50000"/>
              </a:schemeClr>
            </a:gs>
            <a:gs pos="100000">
              <a:schemeClr val="accent4">
                <a:lumMod val="20000"/>
                <a:lumOff val="80000"/>
                <a:alpha val="50000"/>
              </a:schemeClr>
            </a:gs>
          </a:gsLst>
          <a:lin ang="5400000" scaled="1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FB71321C-8A6E-EE44-AE40-5A7DD6872735}"/>
              </a:ext>
            </a:extLst>
          </p:cNvPr>
          <p:cNvGrpSpPr/>
          <p:nvPr/>
        </p:nvGrpSpPr>
        <p:grpSpPr>
          <a:xfrm>
            <a:off x="3326383" y="960389"/>
            <a:ext cx="8865617" cy="5242120"/>
            <a:chOff x="1697115" y="1025313"/>
            <a:chExt cx="8865617" cy="5242120"/>
          </a:xfrm>
        </p:grpSpPr>
        <p:sp>
          <p:nvSpPr>
            <p:cNvPr id="3" name="Google Shape;106;p15">
              <a:extLst>
                <a:ext uri="{FF2B5EF4-FFF2-40B4-BE49-F238E27FC236}">
                  <a16:creationId xmlns:a16="http://schemas.microsoft.com/office/drawing/2014/main" id="{93C63038-0D67-5546-B459-07385F23ADAF}"/>
                </a:ext>
              </a:extLst>
            </p:cNvPr>
            <p:cNvSpPr/>
            <p:nvPr/>
          </p:nvSpPr>
          <p:spPr>
            <a:xfrm rot="9180352">
              <a:off x="2620189" y="2634656"/>
              <a:ext cx="2323958" cy="2323958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 cap="flat" cmpd="sng">
              <a:solidFill>
                <a:srgbClr val="595959"/>
              </a:solidFill>
              <a:prstDash val="dash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107;p15">
              <a:extLst>
                <a:ext uri="{FF2B5EF4-FFF2-40B4-BE49-F238E27FC236}">
                  <a16:creationId xmlns:a16="http://schemas.microsoft.com/office/drawing/2014/main" id="{CC08B951-B8A2-0648-8985-6413C3217A74}"/>
                </a:ext>
              </a:extLst>
            </p:cNvPr>
            <p:cNvSpPr/>
            <p:nvPr/>
          </p:nvSpPr>
          <p:spPr>
            <a:xfrm rot="-1067885">
              <a:off x="7192189" y="2390958"/>
              <a:ext cx="2323958" cy="2323958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 cap="flat" cmpd="sng">
              <a:solidFill>
                <a:srgbClr val="595959"/>
              </a:solidFill>
              <a:prstDash val="dash"/>
              <a:round/>
              <a:headEnd type="none" w="sm" len="sm"/>
              <a:tailEnd type="triangl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" name="Google Shape;108;p15">
              <a:extLst>
                <a:ext uri="{FF2B5EF4-FFF2-40B4-BE49-F238E27FC236}">
                  <a16:creationId xmlns:a16="http://schemas.microsoft.com/office/drawing/2014/main" id="{E50A39B4-CD99-9B48-8AF8-5CA658AC9B9A}"/>
                </a:ext>
              </a:extLst>
            </p:cNvPr>
            <p:cNvGrpSpPr/>
            <p:nvPr/>
          </p:nvGrpSpPr>
          <p:grpSpPr>
            <a:xfrm>
              <a:off x="1697115" y="1025313"/>
              <a:ext cx="4398885" cy="3380831"/>
              <a:chOff x="106358" y="915802"/>
              <a:chExt cx="4398885" cy="3380831"/>
            </a:xfrm>
          </p:grpSpPr>
          <p:sp>
            <p:nvSpPr>
              <p:cNvPr id="6" name="Google Shape;109;p15">
                <a:extLst>
                  <a:ext uri="{FF2B5EF4-FFF2-40B4-BE49-F238E27FC236}">
                    <a16:creationId xmlns:a16="http://schemas.microsoft.com/office/drawing/2014/main" id="{6AF15D8E-B01F-6D44-AC85-A89EAC12533E}"/>
                  </a:ext>
                </a:extLst>
              </p:cNvPr>
              <p:cNvSpPr/>
              <p:nvPr/>
            </p:nvSpPr>
            <p:spPr>
              <a:xfrm rot="-1800000">
                <a:off x="359557" y="2915143"/>
                <a:ext cx="873080" cy="1246736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63" extrusionOk="0">
                    <a:moveTo>
                      <a:pt x="159" y="0"/>
                    </a:moveTo>
                    <a:cubicBezTo>
                      <a:pt x="71" y="0"/>
                      <a:pt x="0" y="59"/>
                      <a:pt x="0" y="131"/>
                    </a:cubicBezTo>
                    <a:cubicBezTo>
                      <a:pt x="0" y="204"/>
                      <a:pt x="71" y="263"/>
                      <a:pt x="159" y="263"/>
                    </a:cubicBezTo>
                    <a:cubicBezTo>
                      <a:pt x="173" y="263"/>
                      <a:pt x="186" y="262"/>
                      <a:pt x="198" y="259"/>
                    </a:cubicBezTo>
                    <a:cubicBezTo>
                      <a:pt x="198" y="203"/>
                      <a:pt x="198" y="203"/>
                      <a:pt x="198" y="203"/>
                    </a:cubicBez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4"/>
                      <a:pt x="198" y="4"/>
                      <a:pt x="198" y="4"/>
                    </a:cubicBezTo>
                    <a:cubicBezTo>
                      <a:pt x="186" y="1"/>
                      <a:pt x="173" y="0"/>
                      <a:pt x="159" y="0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180000" tIns="45700" rIns="91425" bIns="72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0"/>
                  <a:buFont typeface="Arial"/>
                  <a:buNone/>
                </a:pPr>
                <a:r>
                  <a:rPr lang="en" sz="6000" b="1" i="0" u="none" strike="noStrike" cap="none">
                    <a:solidFill>
                      <a:srgbClr val="BBD18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110;p15">
                <a:extLst>
                  <a:ext uri="{FF2B5EF4-FFF2-40B4-BE49-F238E27FC236}">
                    <a16:creationId xmlns:a16="http://schemas.microsoft.com/office/drawing/2014/main" id="{22F233AA-9AAC-EA45-9A1E-763ADF8290DA}"/>
                  </a:ext>
                </a:extLst>
              </p:cNvPr>
              <p:cNvSpPr/>
              <p:nvPr/>
            </p:nvSpPr>
            <p:spPr>
              <a:xfrm rot="-1800000">
                <a:off x="1352288" y="1529943"/>
                <a:ext cx="2917945" cy="1721903"/>
              </a:xfrm>
              <a:custGeom>
                <a:avLst/>
                <a:gdLst/>
                <a:ahLst/>
                <a:cxnLst/>
                <a:rect l="l" t="t" r="r" b="b"/>
                <a:pathLst>
                  <a:path w="569" h="365" extrusionOk="0">
                    <a:moveTo>
                      <a:pt x="213" y="0"/>
                    </a:moveTo>
                    <a:cubicBezTo>
                      <a:pt x="133" y="0"/>
                      <a:pt x="59" y="14"/>
                      <a:pt x="0" y="37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59" y="351"/>
                      <a:pt x="133" y="365"/>
                      <a:pt x="213" y="365"/>
                    </a:cubicBezTo>
                    <a:cubicBezTo>
                      <a:pt x="410" y="365"/>
                      <a:pt x="569" y="283"/>
                      <a:pt x="569" y="182"/>
                    </a:cubicBezTo>
                    <a:cubicBezTo>
                      <a:pt x="569" y="82"/>
                      <a:pt x="410" y="0"/>
                      <a:pt x="213" y="0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504000" tIns="45700" rIns="91425" bIns="72000" anchor="ctr" anchorCtr="0">
                <a:noAutofit/>
              </a:bodyPr>
              <a:lstStyle/>
              <a:p>
                <a:pPr marL="0" marR="0" lvl="0" indent="0" algn="l" rtl="0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tr-TR" sz="1600" b="1" i="0" u="none" strike="noStrike" cap="none" dirty="0">
                    <a:solidFill>
                      <a:srgbClr val="BBD18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Know How to Think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lvl="0">
                  <a:lnSpc>
                    <a:spcPct val="95000"/>
                  </a:lnSpc>
                  <a:spcBef>
                    <a:spcPts val="800"/>
                  </a:spcBef>
                  <a:buSzPts val="1100"/>
                </a:pPr>
                <a:r>
                  <a:rPr lang="en" sz="11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Increase awareness and knowledge   level of Potential </a:t>
                </a:r>
                <a:r>
                  <a:rPr lang="en" sz="1100" dirty="0">
                    <a:solidFill>
                      <a:srgbClr val="FFFFFF"/>
                    </a:solidFill>
                    <a:latin typeface="Calibri"/>
                    <a:cs typeface="Calibri"/>
                    <a:sym typeface="Calibri"/>
                  </a:rPr>
                  <a:t>Investors </a:t>
                </a:r>
                <a:r>
                  <a:rPr lang="en" sz="11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 terms of what it takes to become an Investor in a world of </a:t>
                </a:r>
                <a:r>
                  <a:rPr lang="en" sz="1100" b="1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digitalization</a:t>
                </a:r>
                <a:r>
                  <a:rPr lang="en" sz="11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and how </a:t>
                </a:r>
                <a:r>
                  <a:rPr lang="en" sz="1100" b="1" dirty="0">
                    <a:solidFill>
                      <a:srgbClr val="FFFFFF"/>
                    </a:solidFill>
                    <a:latin typeface="Calibri"/>
                    <a:cs typeface="Calibri"/>
                    <a:sym typeface="Calibri"/>
                  </a:rPr>
                  <a:t>Design Thinking</a:t>
                </a:r>
                <a:r>
                  <a:rPr lang="en" sz="1100" dirty="0">
                    <a:solidFill>
                      <a:srgbClr val="FFFFFF"/>
                    </a:solidFill>
                    <a:latin typeface="Calibri"/>
                    <a:cs typeface="Calibri"/>
                    <a:sym typeface="Calibri"/>
                  </a:rPr>
                  <a:t> can help in effective transformation/commercialization         of projects.</a:t>
                </a:r>
              </a:p>
            </p:txBody>
          </p:sp>
          <p:sp>
            <p:nvSpPr>
              <p:cNvPr id="8" name="Google Shape;111;p15">
                <a:extLst>
                  <a:ext uri="{FF2B5EF4-FFF2-40B4-BE49-F238E27FC236}">
                    <a16:creationId xmlns:a16="http://schemas.microsoft.com/office/drawing/2014/main" id="{BE0FE7F4-3E0D-AE46-877F-C91BFE8EB2F2}"/>
                  </a:ext>
                </a:extLst>
              </p:cNvPr>
              <p:cNvSpPr txBox="1"/>
              <p:nvPr/>
            </p:nvSpPr>
            <p:spPr>
              <a:xfrm rot="3582132">
                <a:off x="1165041" y="2877374"/>
                <a:ext cx="1087157" cy="33855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" sz="1600" b="1" i="0" u="none" strike="noStrike" cap="none">
                    <a:solidFill>
                      <a:srgbClr val="BBD18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GOAL ONE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0" name="Google Shape;112;p15">
                <a:extLst>
                  <a:ext uri="{FF2B5EF4-FFF2-40B4-BE49-F238E27FC236}">
                    <a16:creationId xmlns:a16="http://schemas.microsoft.com/office/drawing/2014/main" id="{34B02668-C306-8741-AC83-6C0F6205E6C3}"/>
                  </a:ext>
                </a:extLst>
              </p:cNvPr>
              <p:cNvCxnSpPr/>
              <p:nvPr/>
            </p:nvCxnSpPr>
            <p:spPr>
              <a:xfrm>
                <a:off x="1602866" y="2482750"/>
                <a:ext cx="509452" cy="8719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BBD187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1" name="Google Shape;113;p15">
              <a:extLst>
                <a:ext uri="{FF2B5EF4-FFF2-40B4-BE49-F238E27FC236}">
                  <a16:creationId xmlns:a16="http://schemas.microsoft.com/office/drawing/2014/main" id="{F7ECC21A-7584-0546-83AB-36AE0C744FFA}"/>
                </a:ext>
              </a:extLst>
            </p:cNvPr>
            <p:cNvSpPr/>
            <p:nvPr/>
          </p:nvSpPr>
          <p:spPr>
            <a:xfrm>
              <a:off x="2708035" y="4299210"/>
              <a:ext cx="99060" cy="9906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14;p15">
              <a:extLst>
                <a:ext uri="{FF2B5EF4-FFF2-40B4-BE49-F238E27FC236}">
                  <a16:creationId xmlns:a16="http://schemas.microsoft.com/office/drawing/2014/main" id="{03A68F1E-4AB2-0F49-B869-664EFEEFA35D}"/>
                </a:ext>
              </a:extLst>
            </p:cNvPr>
            <p:cNvSpPr/>
            <p:nvPr/>
          </p:nvSpPr>
          <p:spPr>
            <a:xfrm>
              <a:off x="7908475" y="2411033"/>
              <a:ext cx="99060" cy="9906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" name="Google Shape;115;p15">
              <a:extLst>
                <a:ext uri="{FF2B5EF4-FFF2-40B4-BE49-F238E27FC236}">
                  <a16:creationId xmlns:a16="http://schemas.microsoft.com/office/drawing/2014/main" id="{906AC4CA-7154-F049-B92C-A61DA1B91D39}"/>
                </a:ext>
              </a:extLst>
            </p:cNvPr>
            <p:cNvGrpSpPr/>
            <p:nvPr/>
          </p:nvGrpSpPr>
          <p:grpSpPr>
            <a:xfrm>
              <a:off x="3973150" y="1866526"/>
              <a:ext cx="4398885" cy="3380831"/>
              <a:chOff x="106358" y="915802"/>
              <a:chExt cx="4398885" cy="3380831"/>
            </a:xfrm>
          </p:grpSpPr>
          <p:sp>
            <p:nvSpPr>
              <p:cNvPr id="14" name="Google Shape;116;p15">
                <a:extLst>
                  <a:ext uri="{FF2B5EF4-FFF2-40B4-BE49-F238E27FC236}">
                    <a16:creationId xmlns:a16="http://schemas.microsoft.com/office/drawing/2014/main" id="{B30BDD87-E178-5B4B-8236-87311CB8B8C0}"/>
                  </a:ext>
                </a:extLst>
              </p:cNvPr>
              <p:cNvSpPr/>
              <p:nvPr/>
            </p:nvSpPr>
            <p:spPr>
              <a:xfrm rot="-1800000">
                <a:off x="359557" y="2915143"/>
                <a:ext cx="873080" cy="1246736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63" extrusionOk="0">
                    <a:moveTo>
                      <a:pt x="159" y="0"/>
                    </a:moveTo>
                    <a:cubicBezTo>
                      <a:pt x="71" y="0"/>
                      <a:pt x="0" y="59"/>
                      <a:pt x="0" y="131"/>
                    </a:cubicBezTo>
                    <a:cubicBezTo>
                      <a:pt x="0" y="204"/>
                      <a:pt x="71" y="263"/>
                      <a:pt x="159" y="263"/>
                    </a:cubicBezTo>
                    <a:cubicBezTo>
                      <a:pt x="173" y="263"/>
                      <a:pt x="186" y="262"/>
                      <a:pt x="198" y="259"/>
                    </a:cubicBezTo>
                    <a:cubicBezTo>
                      <a:pt x="198" y="203"/>
                      <a:pt x="198" y="203"/>
                      <a:pt x="198" y="203"/>
                    </a:cubicBez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4"/>
                      <a:pt x="198" y="4"/>
                      <a:pt x="198" y="4"/>
                    </a:cubicBezTo>
                    <a:cubicBezTo>
                      <a:pt x="186" y="1"/>
                      <a:pt x="173" y="0"/>
                      <a:pt x="159" y="0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180000" tIns="45700" rIns="91425" bIns="72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0"/>
                  <a:buFont typeface="Arial"/>
                  <a:buNone/>
                </a:pPr>
                <a:r>
                  <a:rPr lang="en" sz="6000" b="1" i="0" u="none" strike="noStrike" cap="none">
                    <a:solidFill>
                      <a:srgbClr val="E9785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17;p15">
                <a:extLst>
                  <a:ext uri="{FF2B5EF4-FFF2-40B4-BE49-F238E27FC236}">
                    <a16:creationId xmlns:a16="http://schemas.microsoft.com/office/drawing/2014/main" id="{32922FB8-CA06-7742-A083-46CDD7045A50}"/>
                  </a:ext>
                </a:extLst>
              </p:cNvPr>
              <p:cNvSpPr/>
              <p:nvPr/>
            </p:nvSpPr>
            <p:spPr>
              <a:xfrm rot="-1800000">
                <a:off x="1352288" y="1529943"/>
                <a:ext cx="2917945" cy="1721903"/>
              </a:xfrm>
              <a:custGeom>
                <a:avLst/>
                <a:gdLst/>
                <a:ahLst/>
                <a:cxnLst/>
                <a:rect l="l" t="t" r="r" b="b"/>
                <a:pathLst>
                  <a:path w="569" h="365" extrusionOk="0">
                    <a:moveTo>
                      <a:pt x="213" y="0"/>
                    </a:moveTo>
                    <a:cubicBezTo>
                      <a:pt x="133" y="0"/>
                      <a:pt x="59" y="14"/>
                      <a:pt x="0" y="37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59" y="351"/>
                      <a:pt x="133" y="365"/>
                      <a:pt x="213" y="365"/>
                    </a:cubicBezTo>
                    <a:cubicBezTo>
                      <a:pt x="410" y="365"/>
                      <a:pt x="569" y="283"/>
                      <a:pt x="569" y="182"/>
                    </a:cubicBezTo>
                    <a:cubicBezTo>
                      <a:pt x="569" y="82"/>
                      <a:pt x="410" y="0"/>
                      <a:pt x="213" y="0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504000" tIns="45700" rIns="91425" bIns="72000" anchor="ctr" anchorCtr="0">
                <a:noAutofit/>
              </a:bodyPr>
              <a:lstStyle/>
              <a:p>
                <a:pPr marL="0" marR="0" lvl="0" indent="0" algn="l" rtl="0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tr-TR" sz="1600" b="1" i="0" u="none" strike="noStrike" cap="none" dirty="0">
                    <a:solidFill>
                      <a:srgbClr val="E9785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Know How To </a:t>
                </a:r>
                <a:r>
                  <a:rPr lang="tr-TR" sz="1600" b="1" dirty="0">
                    <a:solidFill>
                      <a:srgbClr val="E9785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Act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>
                  <a:lnSpc>
                    <a:spcPct val="95000"/>
                  </a:lnSpc>
                  <a:spcBef>
                    <a:spcPts val="800"/>
                  </a:spcBef>
                  <a:buSzPts val="1100"/>
                </a:pPr>
                <a:r>
                  <a:rPr lang="en" sz="1100" dirty="0">
                    <a:solidFill>
                      <a:srgbClr val="FFFFFF"/>
                    </a:solidFill>
                    <a:latin typeface="Calibri"/>
                    <a:cs typeface="Calibri"/>
                    <a:sym typeface="Calibri"/>
                  </a:rPr>
                  <a:t>Increase knowledge level of Potential Investors as to </a:t>
                </a:r>
                <a:r>
                  <a:rPr lang="en" sz="1100" b="1" dirty="0">
                    <a:solidFill>
                      <a:srgbClr val="FFFFFF"/>
                    </a:solidFill>
                    <a:latin typeface="Calibri"/>
                    <a:cs typeface="Calibri"/>
                    <a:sym typeface="Calibri"/>
                  </a:rPr>
                  <a:t>Innovation Models </a:t>
                </a:r>
                <a:r>
                  <a:rPr lang="en" sz="1100" dirty="0">
                    <a:solidFill>
                      <a:srgbClr val="FFFFFF"/>
                    </a:solidFill>
                    <a:latin typeface="Calibri"/>
                    <a:cs typeface="Calibri"/>
                    <a:sym typeface="Calibri"/>
                  </a:rPr>
                  <a:t>across industries and </a:t>
                </a:r>
                <a:r>
                  <a:rPr lang="en" sz="1100" b="1" dirty="0">
                    <a:solidFill>
                      <a:srgbClr val="FFFFFF"/>
                    </a:solidFill>
                    <a:latin typeface="Calibri"/>
                    <a:cs typeface="Calibri"/>
                    <a:sym typeface="Calibri"/>
                  </a:rPr>
                  <a:t>Business Modelling </a:t>
                </a:r>
                <a:r>
                  <a:rPr lang="en" sz="1100" dirty="0">
                    <a:solidFill>
                      <a:srgbClr val="FFFFFF"/>
                    </a:solidFill>
                    <a:latin typeface="Calibri"/>
                    <a:cs typeface="Calibri"/>
                    <a:sym typeface="Calibri"/>
                  </a:rPr>
                  <a:t>as a way of connecting the dots.</a:t>
                </a:r>
                <a:endParaRPr lang="en" sz="1100" dirty="0">
                  <a:solidFill>
                    <a:srgbClr val="FFFFFF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" name="Google Shape;118;p15">
                <a:extLst>
                  <a:ext uri="{FF2B5EF4-FFF2-40B4-BE49-F238E27FC236}">
                    <a16:creationId xmlns:a16="http://schemas.microsoft.com/office/drawing/2014/main" id="{84B10FE7-9EC9-4049-9FF8-158D7CFC50F4}"/>
                  </a:ext>
                </a:extLst>
              </p:cNvPr>
              <p:cNvSpPr txBox="1"/>
              <p:nvPr/>
            </p:nvSpPr>
            <p:spPr>
              <a:xfrm rot="3582132">
                <a:off x="1138592" y="2877374"/>
                <a:ext cx="1140056" cy="33855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" sz="1600" b="1" i="0" u="none" strike="noStrike" cap="none">
                    <a:solidFill>
                      <a:srgbClr val="E9785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GOAL TWO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7" name="Google Shape;119;p15">
                <a:extLst>
                  <a:ext uri="{FF2B5EF4-FFF2-40B4-BE49-F238E27FC236}">
                    <a16:creationId xmlns:a16="http://schemas.microsoft.com/office/drawing/2014/main" id="{B03EB4F4-8661-304B-936B-9EC8602E1205}"/>
                  </a:ext>
                </a:extLst>
              </p:cNvPr>
              <p:cNvCxnSpPr/>
              <p:nvPr/>
            </p:nvCxnSpPr>
            <p:spPr>
              <a:xfrm>
                <a:off x="1602866" y="2482750"/>
                <a:ext cx="509452" cy="8719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E97853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" name="Google Shape;120;p15">
              <a:extLst>
                <a:ext uri="{FF2B5EF4-FFF2-40B4-BE49-F238E27FC236}">
                  <a16:creationId xmlns:a16="http://schemas.microsoft.com/office/drawing/2014/main" id="{62DD1D1D-BBC9-D842-9720-8D806D34109B}"/>
                </a:ext>
              </a:extLst>
            </p:cNvPr>
            <p:cNvGrpSpPr/>
            <p:nvPr/>
          </p:nvGrpSpPr>
          <p:grpSpPr>
            <a:xfrm>
              <a:off x="6163847" y="2886602"/>
              <a:ext cx="4398885" cy="3380831"/>
              <a:chOff x="106358" y="915802"/>
              <a:chExt cx="4398885" cy="3380831"/>
            </a:xfrm>
          </p:grpSpPr>
          <p:sp>
            <p:nvSpPr>
              <p:cNvPr id="19" name="Google Shape;121;p15">
                <a:extLst>
                  <a:ext uri="{FF2B5EF4-FFF2-40B4-BE49-F238E27FC236}">
                    <a16:creationId xmlns:a16="http://schemas.microsoft.com/office/drawing/2014/main" id="{5CC22203-1A9E-7C43-989B-A37667F4CC7A}"/>
                  </a:ext>
                </a:extLst>
              </p:cNvPr>
              <p:cNvSpPr/>
              <p:nvPr/>
            </p:nvSpPr>
            <p:spPr>
              <a:xfrm rot="-1800000">
                <a:off x="359557" y="2915143"/>
                <a:ext cx="873080" cy="1246736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63" extrusionOk="0">
                    <a:moveTo>
                      <a:pt x="159" y="0"/>
                    </a:moveTo>
                    <a:cubicBezTo>
                      <a:pt x="71" y="0"/>
                      <a:pt x="0" y="59"/>
                      <a:pt x="0" y="131"/>
                    </a:cubicBezTo>
                    <a:cubicBezTo>
                      <a:pt x="0" y="204"/>
                      <a:pt x="71" y="263"/>
                      <a:pt x="159" y="263"/>
                    </a:cubicBezTo>
                    <a:cubicBezTo>
                      <a:pt x="173" y="263"/>
                      <a:pt x="186" y="262"/>
                      <a:pt x="198" y="259"/>
                    </a:cubicBezTo>
                    <a:cubicBezTo>
                      <a:pt x="198" y="203"/>
                      <a:pt x="198" y="203"/>
                      <a:pt x="198" y="203"/>
                    </a:cubicBez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4"/>
                      <a:pt x="198" y="4"/>
                      <a:pt x="198" y="4"/>
                    </a:cubicBezTo>
                    <a:cubicBezTo>
                      <a:pt x="186" y="1"/>
                      <a:pt x="173" y="0"/>
                      <a:pt x="159" y="0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180000" tIns="45700" rIns="91425" bIns="72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0"/>
                  <a:buFont typeface="Arial"/>
                  <a:buNone/>
                </a:pPr>
                <a:r>
                  <a:rPr lang="en" sz="6000" b="1" i="0" u="none" strike="noStrike" cap="none">
                    <a:solidFill>
                      <a:srgbClr val="83B3D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122;p15">
                <a:extLst>
                  <a:ext uri="{FF2B5EF4-FFF2-40B4-BE49-F238E27FC236}">
                    <a16:creationId xmlns:a16="http://schemas.microsoft.com/office/drawing/2014/main" id="{DFD09DB7-6A9A-7E4E-A70B-526595F98D98}"/>
                  </a:ext>
                </a:extLst>
              </p:cNvPr>
              <p:cNvSpPr/>
              <p:nvPr/>
            </p:nvSpPr>
            <p:spPr>
              <a:xfrm rot="-1800000">
                <a:off x="1352288" y="1529943"/>
                <a:ext cx="2917945" cy="1721903"/>
              </a:xfrm>
              <a:custGeom>
                <a:avLst/>
                <a:gdLst/>
                <a:ahLst/>
                <a:cxnLst/>
                <a:rect l="l" t="t" r="r" b="b"/>
                <a:pathLst>
                  <a:path w="569" h="365" extrusionOk="0">
                    <a:moveTo>
                      <a:pt x="213" y="0"/>
                    </a:moveTo>
                    <a:cubicBezTo>
                      <a:pt x="133" y="0"/>
                      <a:pt x="59" y="14"/>
                      <a:pt x="0" y="37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59" y="351"/>
                      <a:pt x="133" y="365"/>
                      <a:pt x="213" y="365"/>
                    </a:cubicBezTo>
                    <a:cubicBezTo>
                      <a:pt x="410" y="365"/>
                      <a:pt x="569" y="283"/>
                      <a:pt x="569" y="182"/>
                    </a:cubicBezTo>
                    <a:cubicBezTo>
                      <a:pt x="569" y="82"/>
                      <a:pt x="410" y="0"/>
                      <a:pt x="213" y="0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504000" tIns="45700" rIns="91425" bIns="72000" anchor="ctr" anchorCtr="0">
                <a:noAutofit/>
              </a:bodyPr>
              <a:lstStyle/>
              <a:p>
                <a:pPr marL="0" marR="0" lvl="0" indent="0" algn="l" rtl="0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tr-TR" sz="1600" b="1" dirty="0">
                    <a:solidFill>
                      <a:srgbClr val="83B3D9"/>
                    </a:solidFill>
                    <a:latin typeface="Calibri"/>
                    <a:cs typeface="Calibri"/>
                    <a:sym typeface="Calibri"/>
                  </a:rPr>
                  <a:t>Know How to Invest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lvl="0">
                  <a:lnSpc>
                    <a:spcPct val="95000"/>
                  </a:lnSpc>
                  <a:spcBef>
                    <a:spcPts val="800"/>
                  </a:spcBef>
                  <a:buSzPts val="1100"/>
                </a:pPr>
                <a:r>
                  <a:rPr lang="en" sz="11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Equip Potential </a:t>
                </a:r>
                <a:r>
                  <a:rPr lang="en" sz="1100" dirty="0">
                    <a:solidFill>
                      <a:srgbClr val="FFFFFF"/>
                    </a:solidFill>
                    <a:latin typeface="Calibri"/>
                    <a:cs typeface="Calibri"/>
                    <a:sym typeface="Calibri"/>
                  </a:rPr>
                  <a:t>Investors with techniques required to assess, mentor and invest in </a:t>
                </a:r>
                <a:r>
                  <a:rPr lang="en" sz="1100" b="1" dirty="0">
                    <a:solidFill>
                      <a:srgbClr val="FFFFFF"/>
                    </a:solidFill>
                    <a:latin typeface="Calibri"/>
                    <a:cs typeface="Calibri"/>
                    <a:sym typeface="Calibri"/>
                  </a:rPr>
                  <a:t>win-win (technology) projects</a:t>
                </a:r>
                <a:r>
                  <a:rPr lang="en" sz="1100" dirty="0">
                    <a:solidFill>
                      <a:srgbClr val="FFFFFF"/>
                    </a:solidFill>
                    <a:latin typeface="Calibri"/>
                    <a:cs typeface="Calibri"/>
                    <a:sym typeface="Calibri"/>
                  </a:rPr>
                  <a:t>; so that they become effective in investments.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23;p15">
                <a:extLst>
                  <a:ext uri="{FF2B5EF4-FFF2-40B4-BE49-F238E27FC236}">
                    <a16:creationId xmlns:a16="http://schemas.microsoft.com/office/drawing/2014/main" id="{DA67B35D-C08D-544D-A0C0-12373AA1D2E4}"/>
                  </a:ext>
                </a:extLst>
              </p:cNvPr>
              <p:cNvSpPr txBox="1"/>
              <p:nvPr/>
            </p:nvSpPr>
            <p:spPr>
              <a:xfrm rot="3582132">
                <a:off x="1079281" y="2877374"/>
                <a:ext cx="1258678" cy="33855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" sz="1600" b="1" i="0" u="none" strike="noStrike" cap="none">
                    <a:solidFill>
                      <a:srgbClr val="83B3D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GOAL THREE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2" name="Google Shape;124;p15">
                <a:extLst>
                  <a:ext uri="{FF2B5EF4-FFF2-40B4-BE49-F238E27FC236}">
                    <a16:creationId xmlns:a16="http://schemas.microsoft.com/office/drawing/2014/main" id="{66662BEA-6FF5-6D4C-A402-C9F020742C5D}"/>
                  </a:ext>
                </a:extLst>
              </p:cNvPr>
              <p:cNvCxnSpPr/>
              <p:nvPr/>
            </p:nvCxnSpPr>
            <p:spPr>
              <a:xfrm>
                <a:off x="1602866" y="2482750"/>
                <a:ext cx="509452" cy="8719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47EB8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23" name="Google Shape;30;p5">
            <a:extLst>
              <a:ext uri="{FF2B5EF4-FFF2-40B4-BE49-F238E27FC236}">
                <a16:creationId xmlns:a16="http://schemas.microsoft.com/office/drawing/2014/main" id="{CB5ABA3D-D61B-3C4C-AC12-582DB088D82D}"/>
              </a:ext>
            </a:extLst>
          </p:cNvPr>
          <p:cNvSpPr/>
          <p:nvPr/>
        </p:nvSpPr>
        <p:spPr>
          <a:xfrm>
            <a:off x="1084363" y="1506189"/>
            <a:ext cx="2044800" cy="13769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Picture 23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F18F0F77-BD83-F34D-9D9A-0E286BD1D3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82" t="347" r="17939"/>
          <a:stretch/>
        </p:blipFill>
        <p:spPr>
          <a:xfrm>
            <a:off x="1075194" y="527579"/>
            <a:ext cx="2031563" cy="947528"/>
          </a:xfrm>
          <a:prstGeom prst="rect">
            <a:avLst/>
          </a:prstGeom>
        </p:spPr>
      </p:pic>
      <p:sp>
        <p:nvSpPr>
          <p:cNvPr id="25" name="Google Shape;104;p15">
            <a:extLst>
              <a:ext uri="{FF2B5EF4-FFF2-40B4-BE49-F238E27FC236}">
                <a16:creationId xmlns:a16="http://schemas.microsoft.com/office/drawing/2014/main" id="{EC8E4775-7C29-8645-89CE-B2478CF450B8}"/>
              </a:ext>
            </a:extLst>
          </p:cNvPr>
          <p:cNvSpPr txBox="1">
            <a:spLocks/>
          </p:cNvSpPr>
          <p:nvPr/>
        </p:nvSpPr>
        <p:spPr>
          <a:xfrm>
            <a:off x="3177272" y="763277"/>
            <a:ext cx="7761599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Dream Orphans" panose="02000400000000000000" pitchFamily="2" charset="77"/>
                <a:ea typeface="Dream Orphans" panose="02000400000000000000" pitchFamily="2" charset="7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200"/>
            </a:pPr>
            <a:r>
              <a:rPr lang="en" sz="3200" b="1" dirty="0">
                <a:solidFill>
                  <a:srgbClr val="1C405D"/>
                </a:solidFill>
                <a:ea typeface="Calibri"/>
                <a:cs typeface="Calibri"/>
                <a:sym typeface="Calibri"/>
              </a:rPr>
              <a:t>Invest Program – Objective and Goals</a:t>
            </a:r>
            <a:endParaRPr lang="en" b="1" dirty="0"/>
          </a:p>
        </p:txBody>
      </p:sp>
      <p:sp>
        <p:nvSpPr>
          <p:cNvPr id="27" name="Google Shape;125;p15">
            <a:extLst>
              <a:ext uri="{FF2B5EF4-FFF2-40B4-BE49-F238E27FC236}">
                <a16:creationId xmlns:a16="http://schemas.microsoft.com/office/drawing/2014/main" id="{5E61E23A-B346-6344-8E2F-BECE802E8029}"/>
              </a:ext>
            </a:extLst>
          </p:cNvPr>
          <p:cNvSpPr txBox="1"/>
          <p:nvPr/>
        </p:nvSpPr>
        <p:spPr>
          <a:xfrm>
            <a:off x="736844" y="2129684"/>
            <a:ext cx="2600830" cy="383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2400"/>
              <a:buFont typeface="Montserrat"/>
              <a:buNone/>
            </a:pPr>
            <a:r>
              <a:rPr lang="en" sz="2400" b="1" i="0" u="none" strike="noStrike" cap="none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Design and Delivery of an Agile ‘Invest’ Program That Would Increase </a:t>
            </a:r>
            <a:r>
              <a:rPr lang="en" sz="2400" b="1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Awareness, Knowledge and Skills of Potential Investors!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8587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  <a:alpha val="50000"/>
              </a:schemeClr>
            </a:gs>
            <a:gs pos="50000">
              <a:schemeClr val="accent4">
                <a:lumMod val="60000"/>
                <a:lumOff val="40000"/>
                <a:alpha val="50000"/>
              </a:schemeClr>
            </a:gs>
            <a:gs pos="26000">
              <a:schemeClr val="accent4">
                <a:lumMod val="75000"/>
                <a:alpha val="50000"/>
              </a:schemeClr>
            </a:gs>
            <a:gs pos="75000">
              <a:schemeClr val="accent4">
                <a:lumMod val="40000"/>
                <a:lumOff val="60000"/>
                <a:alpha val="50000"/>
              </a:schemeClr>
            </a:gs>
            <a:gs pos="100000">
              <a:schemeClr val="accent4">
                <a:lumMod val="20000"/>
                <a:lumOff val="80000"/>
                <a:alpha val="50000"/>
              </a:schemeClr>
            </a:gs>
          </a:gsLst>
          <a:lin ang="5400000" scaled="1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04;p15">
            <a:extLst>
              <a:ext uri="{FF2B5EF4-FFF2-40B4-BE49-F238E27FC236}">
                <a16:creationId xmlns:a16="http://schemas.microsoft.com/office/drawing/2014/main" id="{9A59220A-A1C7-8443-B824-7511B735DE6B}"/>
              </a:ext>
            </a:extLst>
          </p:cNvPr>
          <p:cNvSpPr txBox="1">
            <a:spLocks/>
          </p:cNvSpPr>
          <p:nvPr/>
        </p:nvSpPr>
        <p:spPr>
          <a:xfrm>
            <a:off x="3177272" y="763277"/>
            <a:ext cx="7761599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Dream Orphans" panose="02000400000000000000" pitchFamily="2" charset="77"/>
                <a:ea typeface="Dream Orphans" panose="02000400000000000000" pitchFamily="2" charset="7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200"/>
            </a:pPr>
            <a:r>
              <a:rPr lang="tr-TR" sz="3200" b="1" dirty="0">
                <a:solidFill>
                  <a:srgbClr val="1C405D"/>
                </a:solidFill>
                <a:ea typeface="Calibri"/>
                <a:cs typeface="Calibri"/>
                <a:sym typeface="Calibri"/>
              </a:rPr>
              <a:t>Invest Program – Roadmap</a:t>
            </a:r>
            <a:endParaRPr lang="tr-TR" b="1" dirty="0"/>
          </a:p>
        </p:txBody>
      </p:sp>
      <p:sp>
        <p:nvSpPr>
          <p:cNvPr id="29" name="Google Shape;141;p16">
            <a:extLst>
              <a:ext uri="{FF2B5EF4-FFF2-40B4-BE49-F238E27FC236}">
                <a16:creationId xmlns:a16="http://schemas.microsoft.com/office/drawing/2014/main" id="{70AEAFBB-8C07-9646-B91E-82C7C8FC386D}"/>
              </a:ext>
            </a:extLst>
          </p:cNvPr>
          <p:cNvSpPr txBox="1"/>
          <p:nvPr/>
        </p:nvSpPr>
        <p:spPr>
          <a:xfrm>
            <a:off x="1053160" y="2024249"/>
            <a:ext cx="3093000" cy="778200"/>
          </a:xfrm>
          <a:prstGeom prst="rect">
            <a:avLst/>
          </a:prstGeom>
          <a:noFill/>
          <a:ln w="114300" cap="rnd" cmpd="sng">
            <a:solidFill>
              <a:schemeClr val="accent6">
                <a:lumMod val="7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2400"/>
              <a:buFont typeface="Calibri"/>
              <a:buNone/>
            </a:pPr>
            <a:r>
              <a:rPr lang="en" sz="2400" b="1" i="0" u="none" strike="noStrike" cap="none" dirty="0">
                <a:solidFill>
                  <a:srgbClr val="454F5B"/>
                </a:solidFill>
                <a:latin typeface="Calibri"/>
                <a:ea typeface="Calibri"/>
                <a:cs typeface="Calibri"/>
                <a:sym typeface="Calibri"/>
              </a:rPr>
              <a:t>Module I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41;p16">
            <a:extLst>
              <a:ext uri="{FF2B5EF4-FFF2-40B4-BE49-F238E27FC236}">
                <a16:creationId xmlns:a16="http://schemas.microsoft.com/office/drawing/2014/main" id="{EF4A3E72-45BC-6C47-BF81-E37C59208F83}"/>
              </a:ext>
            </a:extLst>
          </p:cNvPr>
          <p:cNvSpPr txBox="1"/>
          <p:nvPr/>
        </p:nvSpPr>
        <p:spPr>
          <a:xfrm>
            <a:off x="4653839" y="2024249"/>
            <a:ext cx="3093000" cy="778200"/>
          </a:xfrm>
          <a:prstGeom prst="rect">
            <a:avLst/>
          </a:prstGeom>
          <a:noFill/>
          <a:ln w="114300" cap="rnd" cmpd="sng">
            <a:solidFill>
              <a:schemeClr val="accent6">
                <a:lumMod val="7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rgbClr val="454F5B"/>
              </a:buClr>
              <a:buSzPts val="2400"/>
              <a:buFont typeface="Calibri"/>
              <a:buNone/>
              <a:defRPr sz="2400" b="1">
                <a:solidFill>
                  <a:srgbClr val="454F5B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" dirty="0">
                <a:sym typeface="Calibri"/>
              </a:rPr>
              <a:t>Module II</a:t>
            </a:r>
            <a:endParaRPr dirty="0"/>
          </a:p>
        </p:txBody>
      </p:sp>
      <p:sp>
        <p:nvSpPr>
          <p:cNvPr id="31" name="Google Shape;141;p16">
            <a:extLst>
              <a:ext uri="{FF2B5EF4-FFF2-40B4-BE49-F238E27FC236}">
                <a16:creationId xmlns:a16="http://schemas.microsoft.com/office/drawing/2014/main" id="{F41C0AAC-B328-C647-835F-C51676ACFD9E}"/>
              </a:ext>
            </a:extLst>
          </p:cNvPr>
          <p:cNvSpPr txBox="1"/>
          <p:nvPr/>
        </p:nvSpPr>
        <p:spPr>
          <a:xfrm>
            <a:off x="8254518" y="2024249"/>
            <a:ext cx="3093000" cy="778200"/>
          </a:xfrm>
          <a:prstGeom prst="rect">
            <a:avLst/>
          </a:prstGeom>
          <a:noFill/>
          <a:ln w="114300" cap="rnd" cmpd="sng">
            <a:solidFill>
              <a:schemeClr val="accent6">
                <a:lumMod val="7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454F5B"/>
              </a:buClr>
              <a:buSzPts val="2400"/>
              <a:buFont typeface="Calibri"/>
              <a:buNone/>
              <a:defRPr sz="2400" b="1">
                <a:solidFill>
                  <a:srgbClr val="454F5B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" dirty="0">
                <a:sym typeface="Calibri"/>
              </a:rPr>
              <a:t>Module III</a:t>
            </a:r>
            <a:endParaRPr dirty="0"/>
          </a:p>
        </p:txBody>
      </p:sp>
      <p:sp>
        <p:nvSpPr>
          <p:cNvPr id="32" name="Google Shape;637;p46">
            <a:extLst>
              <a:ext uri="{FF2B5EF4-FFF2-40B4-BE49-F238E27FC236}">
                <a16:creationId xmlns:a16="http://schemas.microsoft.com/office/drawing/2014/main" id="{0E94CA28-C887-164D-BBB3-336A67ECFB42}"/>
              </a:ext>
            </a:extLst>
          </p:cNvPr>
          <p:cNvSpPr/>
          <p:nvPr/>
        </p:nvSpPr>
        <p:spPr>
          <a:xfrm>
            <a:off x="1053160" y="3009440"/>
            <a:ext cx="3002946" cy="778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-TR" sz="2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Digital               Transformation</a:t>
            </a:r>
            <a:endParaRPr sz="2000" b="1" i="0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33" name="Google Shape;637;p46">
            <a:extLst>
              <a:ext uri="{FF2B5EF4-FFF2-40B4-BE49-F238E27FC236}">
                <a16:creationId xmlns:a16="http://schemas.microsoft.com/office/drawing/2014/main" id="{47941EF1-09BF-F94E-AE1E-8230B046EDFC}"/>
              </a:ext>
            </a:extLst>
          </p:cNvPr>
          <p:cNvSpPr/>
          <p:nvPr/>
        </p:nvSpPr>
        <p:spPr>
          <a:xfrm>
            <a:off x="1053160" y="3925143"/>
            <a:ext cx="3002946" cy="778201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5000"/>
              </a:lnSpc>
              <a:buSzPts val="1400"/>
            </a:pP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Design </a:t>
            </a:r>
          </a:p>
          <a:p>
            <a:pPr algn="ctr">
              <a:lnSpc>
                <a:spcPct val="95000"/>
              </a:lnSpc>
              <a:buSzPts val="1400"/>
            </a:pP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Thinking</a:t>
            </a:r>
            <a:endParaRPr sz="2000" b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4" name="Google Shape;637;p46">
            <a:extLst>
              <a:ext uri="{FF2B5EF4-FFF2-40B4-BE49-F238E27FC236}">
                <a16:creationId xmlns:a16="http://schemas.microsoft.com/office/drawing/2014/main" id="{C5595003-295D-254B-9887-6F9688AB02EF}"/>
              </a:ext>
            </a:extLst>
          </p:cNvPr>
          <p:cNvSpPr/>
          <p:nvPr/>
        </p:nvSpPr>
        <p:spPr>
          <a:xfrm>
            <a:off x="4659726" y="3009440"/>
            <a:ext cx="3002946" cy="778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-TR" sz="2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Ten Types of           Innovation</a:t>
            </a:r>
            <a:endParaRPr sz="2000" b="1" i="0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35" name="Google Shape;637;p46">
            <a:extLst>
              <a:ext uri="{FF2B5EF4-FFF2-40B4-BE49-F238E27FC236}">
                <a16:creationId xmlns:a16="http://schemas.microsoft.com/office/drawing/2014/main" id="{2D41B431-9696-E841-80F5-FAF7668B5B30}"/>
              </a:ext>
            </a:extLst>
          </p:cNvPr>
          <p:cNvSpPr/>
          <p:nvPr/>
        </p:nvSpPr>
        <p:spPr>
          <a:xfrm>
            <a:off x="4653839" y="3912573"/>
            <a:ext cx="3002946" cy="778201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5000"/>
              </a:lnSpc>
              <a:buSzPts val="1400"/>
            </a:pP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Business </a:t>
            </a:r>
          </a:p>
          <a:p>
            <a:pPr algn="ctr">
              <a:lnSpc>
                <a:spcPct val="95000"/>
              </a:lnSpc>
              <a:buSzPts val="1400"/>
            </a:pP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Modelling</a:t>
            </a:r>
            <a:endParaRPr sz="2000" b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6" name="Google Shape;637;p46">
            <a:extLst>
              <a:ext uri="{FF2B5EF4-FFF2-40B4-BE49-F238E27FC236}">
                <a16:creationId xmlns:a16="http://schemas.microsoft.com/office/drawing/2014/main" id="{0E34054F-E967-5345-8D56-49EC6B889DF0}"/>
              </a:ext>
            </a:extLst>
          </p:cNvPr>
          <p:cNvSpPr/>
          <p:nvPr/>
        </p:nvSpPr>
        <p:spPr>
          <a:xfrm>
            <a:off x="8272179" y="3009440"/>
            <a:ext cx="3002946" cy="785932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-TR" sz="2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Mentoring</a:t>
            </a:r>
            <a:endParaRPr sz="2000" b="1" i="0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37" name="Google Shape;637;p46">
            <a:extLst>
              <a:ext uri="{FF2B5EF4-FFF2-40B4-BE49-F238E27FC236}">
                <a16:creationId xmlns:a16="http://schemas.microsoft.com/office/drawing/2014/main" id="{2FE31C80-1A4F-C54B-8C2B-3660677AA703}"/>
              </a:ext>
            </a:extLst>
          </p:cNvPr>
          <p:cNvSpPr/>
          <p:nvPr/>
        </p:nvSpPr>
        <p:spPr>
          <a:xfrm>
            <a:off x="8266292" y="3912574"/>
            <a:ext cx="3002946" cy="778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5000"/>
              </a:lnSpc>
              <a:buSzPts val="1400"/>
            </a:pP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Investing</a:t>
            </a:r>
            <a:endParaRPr sz="2000" b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8" name="Google Shape;125;p15">
            <a:extLst>
              <a:ext uri="{FF2B5EF4-FFF2-40B4-BE49-F238E27FC236}">
                <a16:creationId xmlns:a16="http://schemas.microsoft.com/office/drawing/2014/main" id="{4ADAB9DA-038D-9E40-8A9E-6AE5691FDD2F}"/>
              </a:ext>
            </a:extLst>
          </p:cNvPr>
          <p:cNvSpPr txBox="1"/>
          <p:nvPr/>
        </p:nvSpPr>
        <p:spPr>
          <a:xfrm>
            <a:off x="8630221" y="4844855"/>
            <a:ext cx="2600830" cy="58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2400"/>
              <a:buFont typeface="Montserrat"/>
              <a:buNone/>
            </a:pPr>
            <a:r>
              <a:rPr lang="en" sz="2400" b="1" i="0" u="none" strike="noStrike" cap="none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Certification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" name="Google Shape;160;p16">
            <a:extLst>
              <a:ext uri="{FF2B5EF4-FFF2-40B4-BE49-F238E27FC236}">
                <a16:creationId xmlns:a16="http://schemas.microsoft.com/office/drawing/2014/main" id="{F7B5D5D9-EB78-DC4E-BCB0-79CF12681BE0}"/>
              </a:ext>
            </a:extLst>
          </p:cNvPr>
          <p:cNvGrpSpPr/>
          <p:nvPr/>
        </p:nvGrpSpPr>
        <p:grpSpPr>
          <a:xfrm>
            <a:off x="10812522" y="4807976"/>
            <a:ext cx="987998" cy="778200"/>
            <a:chOff x="5297950" y="1632050"/>
            <a:chExt cx="426200" cy="431100"/>
          </a:xfrm>
        </p:grpSpPr>
        <p:sp>
          <p:nvSpPr>
            <p:cNvPr id="40" name="Google Shape;161;p16">
              <a:extLst>
                <a:ext uri="{FF2B5EF4-FFF2-40B4-BE49-F238E27FC236}">
                  <a16:creationId xmlns:a16="http://schemas.microsoft.com/office/drawing/2014/main" id="{66BB59BA-50FD-DA47-8BB0-D8B84F687293}"/>
                </a:ext>
              </a:extLst>
            </p:cNvPr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62;p16">
              <a:extLst>
                <a:ext uri="{FF2B5EF4-FFF2-40B4-BE49-F238E27FC236}">
                  <a16:creationId xmlns:a16="http://schemas.microsoft.com/office/drawing/2014/main" id="{C2E78654-18CE-C84D-B4FD-C6C7142D3638}"/>
                </a:ext>
              </a:extLst>
            </p:cNvPr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3" name="Graphic 42" descr="Meeting">
            <a:extLst>
              <a:ext uri="{FF2B5EF4-FFF2-40B4-BE49-F238E27FC236}">
                <a16:creationId xmlns:a16="http://schemas.microsoft.com/office/drawing/2014/main" id="{58398C60-4FA1-044B-9478-0B973C6C2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9585" y="1568661"/>
            <a:ext cx="914400" cy="914400"/>
          </a:xfrm>
          <a:prstGeom prst="rect">
            <a:avLst/>
          </a:prstGeom>
        </p:spPr>
      </p:pic>
      <p:pic>
        <p:nvPicPr>
          <p:cNvPr id="44" name="Graphic 43" descr="Meeting">
            <a:extLst>
              <a:ext uri="{FF2B5EF4-FFF2-40B4-BE49-F238E27FC236}">
                <a16:creationId xmlns:a16="http://schemas.microsoft.com/office/drawing/2014/main" id="{BE4DAEFF-546D-1F46-9C67-7A51DD80E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6120" y="1555552"/>
            <a:ext cx="914400" cy="914400"/>
          </a:xfrm>
          <a:prstGeom prst="rect">
            <a:avLst/>
          </a:prstGeom>
        </p:spPr>
      </p:pic>
      <p:cxnSp>
        <p:nvCxnSpPr>
          <p:cNvPr id="45" name="Google Shape;181;p17">
            <a:extLst>
              <a:ext uri="{FF2B5EF4-FFF2-40B4-BE49-F238E27FC236}">
                <a16:creationId xmlns:a16="http://schemas.microsoft.com/office/drawing/2014/main" id="{DABA52D8-9C90-C544-A0D6-1E3247E71170}"/>
              </a:ext>
            </a:extLst>
          </p:cNvPr>
          <p:cNvCxnSpPr/>
          <p:nvPr/>
        </p:nvCxnSpPr>
        <p:spPr>
          <a:xfrm rot="5400000" flipH="1">
            <a:off x="97573" y="4764147"/>
            <a:ext cx="1662546" cy="1"/>
          </a:xfrm>
          <a:prstGeom prst="straightConnector1">
            <a:avLst/>
          </a:prstGeom>
          <a:noFill/>
          <a:ln w="19050" cap="flat" cmpd="sng">
            <a:solidFill>
              <a:srgbClr val="969696"/>
            </a:solidFill>
            <a:prstDash val="dot"/>
            <a:round/>
            <a:headEnd type="none" w="sm" len="sm"/>
            <a:tailEnd type="none" w="sm" len="sm"/>
          </a:ln>
          <a:effectLst>
            <a:reflection stA="52000" endA="300" endPos="35000" sy="-100000" algn="bl" rotWithShape="0"/>
          </a:effectLst>
        </p:spPr>
      </p:cxnSp>
      <p:sp>
        <p:nvSpPr>
          <p:cNvPr id="46" name="Google Shape;183;p17">
            <a:extLst>
              <a:ext uri="{FF2B5EF4-FFF2-40B4-BE49-F238E27FC236}">
                <a16:creationId xmlns:a16="http://schemas.microsoft.com/office/drawing/2014/main" id="{C572B318-CA9A-8A4E-B1D3-6017A8C19697}"/>
              </a:ext>
            </a:extLst>
          </p:cNvPr>
          <p:cNvSpPr/>
          <p:nvPr/>
        </p:nvSpPr>
        <p:spPr>
          <a:xfrm>
            <a:off x="928845" y="5419233"/>
            <a:ext cx="1369419" cy="3523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90500" marR="0" lvl="0" indent="-1905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Calibri"/>
              <a:buNone/>
            </a:pPr>
            <a:r>
              <a:rPr lang="en" sz="14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Day 1</a:t>
            </a:r>
            <a:endParaRPr sz="1400" b="0" i="0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cxnSp>
        <p:nvCxnSpPr>
          <p:cNvPr id="47" name="Google Shape;181;p17">
            <a:extLst>
              <a:ext uri="{FF2B5EF4-FFF2-40B4-BE49-F238E27FC236}">
                <a16:creationId xmlns:a16="http://schemas.microsoft.com/office/drawing/2014/main" id="{E44D4216-2C33-2346-A718-2B7DC101BB74}"/>
              </a:ext>
            </a:extLst>
          </p:cNvPr>
          <p:cNvCxnSpPr/>
          <p:nvPr/>
        </p:nvCxnSpPr>
        <p:spPr>
          <a:xfrm rot="5400000" flipH="1">
            <a:off x="3664319" y="4915855"/>
            <a:ext cx="1662546" cy="1"/>
          </a:xfrm>
          <a:prstGeom prst="straightConnector1">
            <a:avLst/>
          </a:prstGeom>
          <a:noFill/>
          <a:ln w="19050" cap="flat" cmpd="sng">
            <a:solidFill>
              <a:srgbClr val="969696"/>
            </a:solidFill>
            <a:prstDash val="dot"/>
            <a:round/>
            <a:headEnd type="none" w="sm" len="sm"/>
            <a:tailEnd type="none" w="sm" len="sm"/>
          </a:ln>
          <a:effectLst>
            <a:reflection stA="52000" endA="300" endPos="35000" sy="-100000" algn="bl" rotWithShape="0"/>
          </a:effectLst>
        </p:spPr>
      </p:cxnSp>
      <p:sp>
        <p:nvSpPr>
          <p:cNvPr id="48" name="Google Shape;183;p17">
            <a:extLst>
              <a:ext uri="{FF2B5EF4-FFF2-40B4-BE49-F238E27FC236}">
                <a16:creationId xmlns:a16="http://schemas.microsoft.com/office/drawing/2014/main" id="{E4F2BB8A-7F64-A64F-85BB-3A1BFD53FFFF}"/>
              </a:ext>
            </a:extLst>
          </p:cNvPr>
          <p:cNvSpPr/>
          <p:nvPr/>
        </p:nvSpPr>
        <p:spPr>
          <a:xfrm>
            <a:off x="4495786" y="5424495"/>
            <a:ext cx="1369419" cy="3523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90500" marR="0" lvl="0" indent="-1905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Calibri"/>
              <a:buNone/>
            </a:pPr>
            <a:r>
              <a:rPr lang="en" sz="14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Day 2</a:t>
            </a:r>
            <a:endParaRPr sz="1400" b="0" i="0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cxnSp>
        <p:nvCxnSpPr>
          <p:cNvPr id="49" name="Google Shape;181;p17">
            <a:extLst>
              <a:ext uri="{FF2B5EF4-FFF2-40B4-BE49-F238E27FC236}">
                <a16:creationId xmlns:a16="http://schemas.microsoft.com/office/drawing/2014/main" id="{5701F0FE-13AC-B049-900E-5188875DFA23}"/>
              </a:ext>
            </a:extLst>
          </p:cNvPr>
          <p:cNvCxnSpPr/>
          <p:nvPr/>
        </p:nvCxnSpPr>
        <p:spPr>
          <a:xfrm rot="5400000" flipH="1">
            <a:off x="7248756" y="4864100"/>
            <a:ext cx="1662546" cy="1"/>
          </a:xfrm>
          <a:prstGeom prst="straightConnector1">
            <a:avLst/>
          </a:prstGeom>
          <a:noFill/>
          <a:ln w="19050" cap="flat" cmpd="sng">
            <a:solidFill>
              <a:srgbClr val="969696"/>
            </a:solidFill>
            <a:prstDash val="dot"/>
            <a:round/>
            <a:headEnd type="none" w="sm" len="sm"/>
            <a:tailEnd type="none" w="sm" len="sm"/>
          </a:ln>
          <a:effectLst>
            <a:reflection stA="52000" endA="300" endPos="35000" sy="-100000" algn="bl" rotWithShape="0"/>
          </a:effectLst>
        </p:spPr>
      </p:cxnSp>
      <p:sp>
        <p:nvSpPr>
          <p:cNvPr id="50" name="Google Shape;183;p17">
            <a:extLst>
              <a:ext uri="{FF2B5EF4-FFF2-40B4-BE49-F238E27FC236}">
                <a16:creationId xmlns:a16="http://schemas.microsoft.com/office/drawing/2014/main" id="{B11A222C-CB05-C744-816A-E93C9957B51D}"/>
              </a:ext>
            </a:extLst>
          </p:cNvPr>
          <p:cNvSpPr/>
          <p:nvPr/>
        </p:nvSpPr>
        <p:spPr>
          <a:xfrm>
            <a:off x="8080223" y="5416808"/>
            <a:ext cx="1369419" cy="3523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90500" marR="0" lvl="0" indent="-1905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Calibri"/>
              <a:buNone/>
            </a:pPr>
            <a:r>
              <a:rPr lang="en" sz="14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Day 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cxnSp>
        <p:nvCxnSpPr>
          <p:cNvPr id="51" name="Google Shape;181;p17">
            <a:extLst>
              <a:ext uri="{FF2B5EF4-FFF2-40B4-BE49-F238E27FC236}">
                <a16:creationId xmlns:a16="http://schemas.microsoft.com/office/drawing/2014/main" id="{AB6EB1B4-565C-A84C-BEC6-630A6A2A11C0}"/>
              </a:ext>
            </a:extLst>
          </p:cNvPr>
          <p:cNvCxnSpPr>
            <a:cxnSpLocks/>
          </p:cNvCxnSpPr>
          <p:nvPr/>
        </p:nvCxnSpPr>
        <p:spPr>
          <a:xfrm flipH="1">
            <a:off x="2298264" y="5769183"/>
            <a:ext cx="1944622" cy="0"/>
          </a:xfrm>
          <a:prstGeom prst="straightConnector1">
            <a:avLst/>
          </a:prstGeom>
          <a:noFill/>
          <a:ln w="19050" cap="flat" cmpd="sng">
            <a:solidFill>
              <a:srgbClr val="969696"/>
            </a:solidFill>
            <a:prstDash val="dot"/>
            <a:round/>
            <a:headEnd type="none" w="sm" len="sm"/>
            <a:tailEnd type="none" w="sm" len="sm"/>
          </a:ln>
          <a:effectLst>
            <a:reflection stA="52000" endA="300" endPos="35000" sy="-100000" algn="bl" rotWithShape="0"/>
          </a:effectLst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A56AFEE-2DCB-794D-8F1A-A8CDE2D77591}"/>
              </a:ext>
            </a:extLst>
          </p:cNvPr>
          <p:cNvSpPr txBox="1"/>
          <p:nvPr/>
        </p:nvSpPr>
        <p:spPr>
          <a:xfrm>
            <a:off x="2298079" y="5469093"/>
            <a:ext cx="2197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1 month</a:t>
            </a:r>
          </a:p>
        </p:txBody>
      </p:sp>
      <p:cxnSp>
        <p:nvCxnSpPr>
          <p:cNvPr id="53" name="Google Shape;181;p17">
            <a:extLst>
              <a:ext uri="{FF2B5EF4-FFF2-40B4-BE49-F238E27FC236}">
                <a16:creationId xmlns:a16="http://schemas.microsoft.com/office/drawing/2014/main" id="{BE611D3B-87E1-AB40-89DB-34D4D6032F37}"/>
              </a:ext>
            </a:extLst>
          </p:cNvPr>
          <p:cNvCxnSpPr>
            <a:cxnSpLocks/>
          </p:cNvCxnSpPr>
          <p:nvPr/>
        </p:nvCxnSpPr>
        <p:spPr>
          <a:xfrm flipH="1">
            <a:off x="5886842" y="5769847"/>
            <a:ext cx="1944622" cy="0"/>
          </a:xfrm>
          <a:prstGeom prst="straightConnector1">
            <a:avLst/>
          </a:prstGeom>
          <a:noFill/>
          <a:ln w="19050" cap="flat" cmpd="sng">
            <a:solidFill>
              <a:srgbClr val="969696"/>
            </a:solidFill>
            <a:prstDash val="dot"/>
            <a:round/>
            <a:headEnd type="none" w="sm" len="sm"/>
            <a:tailEnd type="none" w="sm" len="sm"/>
          </a:ln>
          <a:effectLst>
            <a:reflection stA="52000" endA="300" endPos="35000" sy="-100000" algn="bl" rotWithShape="0"/>
          </a:effectLst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44F408F-D226-C743-8EE4-3C0FCA6BE1D7}"/>
              </a:ext>
            </a:extLst>
          </p:cNvPr>
          <p:cNvSpPr txBox="1"/>
          <p:nvPr/>
        </p:nvSpPr>
        <p:spPr>
          <a:xfrm>
            <a:off x="5886657" y="5469757"/>
            <a:ext cx="2197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1 month</a:t>
            </a:r>
          </a:p>
        </p:txBody>
      </p:sp>
      <p:pic>
        <p:nvPicPr>
          <p:cNvPr id="55" name="Picture 54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72A175BF-66B5-DE49-8FB8-21A26B7B47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582" t="347" r="17939"/>
          <a:stretch/>
        </p:blipFill>
        <p:spPr>
          <a:xfrm>
            <a:off x="1075194" y="527579"/>
            <a:ext cx="2031563" cy="947528"/>
          </a:xfrm>
          <a:prstGeom prst="rect">
            <a:avLst/>
          </a:prstGeom>
        </p:spPr>
      </p:pic>
      <p:sp>
        <p:nvSpPr>
          <p:cNvPr id="56" name="Google Shape;30;p5">
            <a:extLst>
              <a:ext uri="{FF2B5EF4-FFF2-40B4-BE49-F238E27FC236}">
                <a16:creationId xmlns:a16="http://schemas.microsoft.com/office/drawing/2014/main" id="{C3835153-E502-CC49-9E42-284BF187BA4E}"/>
              </a:ext>
            </a:extLst>
          </p:cNvPr>
          <p:cNvSpPr/>
          <p:nvPr/>
        </p:nvSpPr>
        <p:spPr>
          <a:xfrm>
            <a:off x="1084363" y="1506189"/>
            <a:ext cx="2044800" cy="13769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raphic 41" descr="Meeting">
            <a:extLst>
              <a:ext uri="{FF2B5EF4-FFF2-40B4-BE49-F238E27FC236}">
                <a16:creationId xmlns:a16="http://schemas.microsoft.com/office/drawing/2014/main" id="{7FAB5B3A-92EB-2D47-B214-00999DDF6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1386" y="15670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30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  <a:alpha val="50000"/>
              </a:schemeClr>
            </a:gs>
            <a:gs pos="50000">
              <a:schemeClr val="accent4">
                <a:lumMod val="60000"/>
                <a:lumOff val="40000"/>
                <a:alpha val="50000"/>
              </a:schemeClr>
            </a:gs>
            <a:gs pos="26000">
              <a:schemeClr val="accent4">
                <a:lumMod val="75000"/>
                <a:alpha val="50000"/>
              </a:schemeClr>
            </a:gs>
            <a:gs pos="75000">
              <a:schemeClr val="accent4">
                <a:lumMod val="40000"/>
                <a:lumOff val="60000"/>
                <a:alpha val="50000"/>
              </a:schemeClr>
            </a:gs>
            <a:gs pos="100000">
              <a:schemeClr val="accent4">
                <a:lumMod val="20000"/>
                <a:lumOff val="80000"/>
                <a:alpha val="50000"/>
              </a:schemeClr>
            </a:gs>
          </a:gsLst>
          <a:lin ang="5400000" scaled="1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04;p15">
            <a:extLst>
              <a:ext uri="{FF2B5EF4-FFF2-40B4-BE49-F238E27FC236}">
                <a16:creationId xmlns:a16="http://schemas.microsoft.com/office/drawing/2014/main" id="{9A59220A-A1C7-8443-B824-7511B735DE6B}"/>
              </a:ext>
            </a:extLst>
          </p:cNvPr>
          <p:cNvSpPr txBox="1">
            <a:spLocks/>
          </p:cNvSpPr>
          <p:nvPr/>
        </p:nvSpPr>
        <p:spPr>
          <a:xfrm>
            <a:off x="3177272" y="763277"/>
            <a:ext cx="7761599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Dream Orphans" panose="02000400000000000000" pitchFamily="2" charset="77"/>
                <a:ea typeface="Dream Orphans" panose="02000400000000000000" pitchFamily="2" charset="7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200"/>
            </a:pPr>
            <a:r>
              <a:rPr lang="tr-TR" sz="3200" b="1" dirty="0">
                <a:solidFill>
                  <a:srgbClr val="1C405D"/>
                </a:solidFill>
                <a:ea typeface="Calibri"/>
                <a:cs typeface="Calibri"/>
                <a:sym typeface="Calibri"/>
              </a:rPr>
              <a:t>Invest Program – Know How To Think</a:t>
            </a:r>
            <a:endParaRPr lang="tr-TR" b="1" dirty="0"/>
          </a:p>
        </p:txBody>
      </p:sp>
      <p:pic>
        <p:nvPicPr>
          <p:cNvPr id="55" name="Picture 54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72A175BF-66B5-DE49-8FB8-21A26B7B4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82" t="347" r="17939"/>
          <a:stretch/>
        </p:blipFill>
        <p:spPr>
          <a:xfrm>
            <a:off x="1075194" y="527579"/>
            <a:ext cx="2031563" cy="947528"/>
          </a:xfrm>
          <a:prstGeom prst="rect">
            <a:avLst/>
          </a:prstGeom>
        </p:spPr>
      </p:pic>
      <p:sp>
        <p:nvSpPr>
          <p:cNvPr id="56" name="Google Shape;30;p5">
            <a:extLst>
              <a:ext uri="{FF2B5EF4-FFF2-40B4-BE49-F238E27FC236}">
                <a16:creationId xmlns:a16="http://schemas.microsoft.com/office/drawing/2014/main" id="{C3835153-E502-CC49-9E42-284BF187BA4E}"/>
              </a:ext>
            </a:extLst>
          </p:cNvPr>
          <p:cNvSpPr/>
          <p:nvPr/>
        </p:nvSpPr>
        <p:spPr>
          <a:xfrm>
            <a:off x="1084363" y="1506189"/>
            <a:ext cx="2044800" cy="13769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7" name="Google Shape;293;p21">
            <a:extLst>
              <a:ext uri="{FF2B5EF4-FFF2-40B4-BE49-F238E27FC236}">
                <a16:creationId xmlns:a16="http://schemas.microsoft.com/office/drawing/2014/main" id="{BC2FD787-35C9-B644-8926-6E9DD16A5E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424413"/>
              </p:ext>
            </p:extLst>
          </p:nvPr>
        </p:nvGraphicFramePr>
        <p:xfrm>
          <a:off x="116950" y="1976080"/>
          <a:ext cx="11958100" cy="3427263"/>
        </p:xfrm>
        <a:graphic>
          <a:graphicData uri="http://schemas.openxmlformats.org/drawingml/2006/table">
            <a:tbl>
              <a:tblPr>
                <a:noFill/>
                <a:tableStyleId>{57146941-40B7-4E2B-A62C-440E47C323BE}</a:tableStyleId>
              </a:tblPr>
              <a:tblGrid>
                <a:gridCol w="1572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4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3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Calibri"/>
                        </a:rPr>
                        <a:t>Sessions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Objective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Methods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Tools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Duration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54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Digital Transformation</a:t>
                      </a:r>
                      <a:endParaRPr sz="1400" u="none" strike="noStrike" cap="none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develop insight as to: </a:t>
                      </a:r>
                      <a:endParaRPr sz="140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marL="171450" marR="0" lvl="0" indent="-1714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tr-TR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Global trends</a:t>
                      </a:r>
                    </a:p>
                    <a:p>
                      <a:pPr marL="171450" marR="0" lvl="0" indent="-1714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tr-TR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is digitalization</a:t>
                      </a:r>
                    </a:p>
                    <a:p>
                      <a:pPr marL="171450" marR="0" lvl="0" indent="-1714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tr-TR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cs typeface="Calibri"/>
                          <a:sym typeface="Calibri"/>
                        </a:rPr>
                        <a:t>What is digital transformation</a:t>
                      </a:r>
                    </a:p>
                    <a:p>
                      <a:pPr marL="171450" marR="0" lvl="0" indent="-1714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tr-TR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cs typeface="Calibri"/>
                          <a:sym typeface="Calibri"/>
                        </a:rPr>
                        <a:t>What different companies and industries are doing in terms of digital transformation</a:t>
                      </a:r>
                    </a:p>
                    <a:p>
                      <a:pPr marL="171450" marR="0" lvl="0" indent="-1714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tr-TR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cs typeface="Calibri"/>
                          <a:sym typeface="Calibri"/>
                        </a:rPr>
                        <a:t>How it is different compared to traditional business</a:t>
                      </a:r>
                    </a:p>
                    <a:p>
                      <a:pPr marL="171450" marR="0" lvl="0" indent="-1714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tr-TR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cs typeface="Calibri"/>
                          <a:sym typeface="Calibri"/>
                        </a:rPr>
                        <a:t>How can they generate strategies</a:t>
                      </a:r>
                      <a:endParaRPr sz="140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tr-TR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ea typeface="Arial"/>
                          <a:cs typeface="Calibri"/>
                          <a:sym typeface="Arial"/>
                        </a:rPr>
                        <a:t>A-VUCA World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tr-TR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ea typeface="Arial"/>
                          <a:cs typeface="Calibri"/>
                          <a:sym typeface="Arial"/>
                        </a:rPr>
                        <a:t>The World in 2030’s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tr-TR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ea typeface="Arial"/>
                          <a:cs typeface="Calibri"/>
                          <a:sym typeface="Arial"/>
                        </a:rPr>
                        <a:t>How Do The ‘Most Innovative Companies’ Transform?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tr-TR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ea typeface="Arial"/>
                          <a:cs typeface="Calibri"/>
                          <a:sym typeface="Arial"/>
                        </a:rPr>
                        <a:t>New Digital Technologies 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tr-TR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ea typeface="Arial"/>
                          <a:cs typeface="Calibri"/>
                          <a:sym typeface="Arial"/>
                        </a:rPr>
                        <a:t>Example-Future Farms, Smart Cities, Cars as Platforms..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tr-TR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ea typeface="Arial"/>
                          <a:cs typeface="Calibri"/>
                          <a:sym typeface="Arial"/>
                        </a:rPr>
                        <a:t>Strategy Development for Digital Transformation</a:t>
                      </a: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tr-TR" sz="100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Seminar w. </a:t>
                      </a:r>
                      <a:r>
                        <a:rPr lang="tr-TR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Examples</a:t>
                      </a:r>
                    </a:p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tr-TR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cs typeface="Calibri"/>
                          <a:sym typeface="Calibri"/>
                        </a:rPr>
                        <a:t>Self-Contemplation</a:t>
                      </a:r>
                    </a:p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tr-TR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cs typeface="Calibri"/>
                          <a:sym typeface="Calibri"/>
                        </a:rPr>
                        <a:t>Action Planning</a:t>
                      </a:r>
                    </a:p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tr-TR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cs typeface="Calibri"/>
                          <a:sym typeface="Calibri"/>
                        </a:rPr>
                        <a:t>Open Discussion</a:t>
                      </a:r>
                    </a:p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endParaRPr lang="tr-TR" sz="1000" b="0" i="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tr-TR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'Action Sheet’ Templates</a:t>
                      </a:r>
                      <a:endParaRPr lang="tr-TR" sz="140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 1 of Program</a:t>
                      </a:r>
                      <a:endParaRPr sz="140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½ Days</a:t>
                      </a:r>
                      <a:endParaRPr sz="140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2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tr-TR" sz="12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Thinking</a:t>
                      </a:r>
                      <a:endParaRPr lang="tr-TR" sz="1400" u="none" strike="noStrike" cap="none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develop understanding as to Design Thinking and how to develop Design-Oriented Organizations.</a:t>
                      </a:r>
                      <a:endParaRPr sz="1000" b="0" i="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Design-Oriented Organizations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Why &amp; What: Scientific &amp; Creative Problem Solving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cs typeface="Calibri"/>
                          <a:sym typeface="Calibri"/>
                        </a:rPr>
                        <a:t>Designing for Growth: Four Questions, Ten Tools</a:t>
                      </a:r>
                      <a:endParaRPr sz="140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</a:t>
                      </a:r>
                      <a:r>
                        <a:rPr lang="tr-TR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</a:t>
                      </a:r>
                      <a:r>
                        <a:rPr lang="en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 If-W</a:t>
                      </a:r>
                      <a:r>
                        <a:rPr lang="tr-TR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</a:t>
                      </a:r>
                      <a:r>
                        <a:rPr lang="en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 Is-What Wows-What Works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Design Thinking Process: Empathize-Define-Ideate-Prototype-Test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Steps in Design Thinking</a:t>
                      </a:r>
                      <a:endParaRPr sz="1000" b="0" i="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/>
                        <a:cs typeface="Calibri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Tools in Design Thinking</a:t>
                      </a:r>
                      <a:endParaRPr sz="1000" b="0" i="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tr-TR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Seminar w. Examples</a:t>
                      </a:r>
                    </a:p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tr-TR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cs typeface="Calibri"/>
                          <a:sym typeface="Calibri"/>
                        </a:rPr>
                        <a:t>Self-Contemplation</a:t>
                      </a:r>
                    </a:p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tr-TR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cs typeface="Calibri"/>
                          <a:sym typeface="Calibri"/>
                        </a:rPr>
                        <a:t>Action Planning</a:t>
                      </a:r>
                    </a:p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tr-TR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cs typeface="Calibri"/>
                          <a:sym typeface="Calibri"/>
                        </a:rPr>
                        <a:t>Open Discussion</a:t>
                      </a:r>
                      <a:endParaRPr sz="1000" b="0" i="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Thinking Poster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'Action Sheet’ Templates </a:t>
                      </a:r>
                      <a:endParaRPr sz="140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 1 of Program</a:t>
                      </a:r>
                      <a:endParaRPr kumimoji="0" lang="tr-T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tr-TR" sz="100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½ Days</a:t>
                      </a:r>
                      <a:endParaRPr lang="tr-TR" sz="140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F75A3CBC-5DA1-894D-979E-4A6E6EC69736}"/>
              </a:ext>
            </a:extLst>
          </p:cNvPr>
          <p:cNvSpPr txBox="1"/>
          <p:nvPr/>
        </p:nvSpPr>
        <p:spPr>
          <a:xfrm rot="20075466">
            <a:off x="4121517" y="3397325"/>
            <a:ext cx="4357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Example of a Module</a:t>
            </a:r>
          </a:p>
        </p:txBody>
      </p:sp>
      <p:grpSp>
        <p:nvGrpSpPr>
          <p:cNvPr id="66" name="Google Shape;294;p21">
            <a:extLst>
              <a:ext uri="{FF2B5EF4-FFF2-40B4-BE49-F238E27FC236}">
                <a16:creationId xmlns:a16="http://schemas.microsoft.com/office/drawing/2014/main" id="{F4ED5814-0162-0D4E-AB05-8014DAFA3DA3}"/>
              </a:ext>
            </a:extLst>
          </p:cNvPr>
          <p:cNvGrpSpPr/>
          <p:nvPr/>
        </p:nvGrpSpPr>
        <p:grpSpPr>
          <a:xfrm>
            <a:off x="212265" y="836124"/>
            <a:ext cx="807771" cy="807769"/>
            <a:chOff x="212265" y="836124"/>
            <a:chExt cx="807771" cy="807769"/>
          </a:xfrm>
        </p:grpSpPr>
        <p:grpSp>
          <p:nvGrpSpPr>
            <p:cNvPr id="67" name="Google Shape;295;p21">
              <a:extLst>
                <a:ext uri="{FF2B5EF4-FFF2-40B4-BE49-F238E27FC236}">
                  <a16:creationId xmlns:a16="http://schemas.microsoft.com/office/drawing/2014/main" id="{A8C882C0-2A89-7A44-9125-8B3A48CEEF59}"/>
                </a:ext>
              </a:extLst>
            </p:cNvPr>
            <p:cNvGrpSpPr/>
            <p:nvPr/>
          </p:nvGrpSpPr>
          <p:grpSpPr>
            <a:xfrm>
              <a:off x="212266" y="836124"/>
              <a:ext cx="807770" cy="807769"/>
              <a:chOff x="3782699" y="1538287"/>
              <a:chExt cx="1578601" cy="1578600"/>
            </a:xfrm>
          </p:grpSpPr>
          <p:sp>
            <p:nvSpPr>
              <p:cNvPr id="69" name="Google Shape;296;p21">
                <a:extLst>
                  <a:ext uri="{FF2B5EF4-FFF2-40B4-BE49-F238E27FC236}">
                    <a16:creationId xmlns:a16="http://schemas.microsoft.com/office/drawing/2014/main" id="{977B86A8-DFC6-F147-B631-26E533457D59}"/>
                  </a:ext>
                </a:extLst>
              </p:cNvPr>
              <p:cNvSpPr/>
              <p:nvPr/>
            </p:nvSpPr>
            <p:spPr>
              <a:xfrm>
                <a:off x="3782700" y="2757487"/>
                <a:ext cx="359400" cy="359400"/>
              </a:xfrm>
              <a:prstGeom prst="corner">
                <a:avLst>
                  <a:gd name="adj1" fmla="val 50000"/>
                  <a:gd name="adj2" fmla="val 50000"/>
                </a:avLst>
              </a:prstGeom>
              <a:solidFill>
                <a:srgbClr val="2855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297;p21">
                <a:extLst>
                  <a:ext uri="{FF2B5EF4-FFF2-40B4-BE49-F238E27FC236}">
                    <a16:creationId xmlns:a16="http://schemas.microsoft.com/office/drawing/2014/main" id="{1E67D9B9-5C57-0B4B-8828-248B7C1D5D4E}"/>
                  </a:ext>
                </a:extLst>
              </p:cNvPr>
              <p:cNvSpPr/>
              <p:nvPr/>
            </p:nvSpPr>
            <p:spPr>
              <a:xfrm rot="-5400000">
                <a:off x="5001900" y="2757487"/>
                <a:ext cx="359400" cy="359400"/>
              </a:xfrm>
              <a:prstGeom prst="corner">
                <a:avLst>
                  <a:gd name="adj1" fmla="val 50000"/>
                  <a:gd name="adj2" fmla="val 50000"/>
                </a:avLst>
              </a:prstGeom>
              <a:solidFill>
                <a:srgbClr val="2855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298;p21">
                <a:extLst>
                  <a:ext uri="{FF2B5EF4-FFF2-40B4-BE49-F238E27FC236}">
                    <a16:creationId xmlns:a16="http://schemas.microsoft.com/office/drawing/2014/main" id="{92924A57-F736-344E-82E4-08705ACD0BAA}"/>
                  </a:ext>
                </a:extLst>
              </p:cNvPr>
              <p:cNvSpPr/>
              <p:nvPr/>
            </p:nvSpPr>
            <p:spPr>
              <a:xfrm rot="5400000">
                <a:off x="3782699" y="1538287"/>
                <a:ext cx="359400" cy="359400"/>
              </a:xfrm>
              <a:prstGeom prst="corner">
                <a:avLst>
                  <a:gd name="adj1" fmla="val 50000"/>
                  <a:gd name="adj2" fmla="val 50000"/>
                </a:avLst>
              </a:prstGeom>
              <a:solidFill>
                <a:srgbClr val="2855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299;p21">
                <a:extLst>
                  <a:ext uri="{FF2B5EF4-FFF2-40B4-BE49-F238E27FC236}">
                    <a16:creationId xmlns:a16="http://schemas.microsoft.com/office/drawing/2014/main" id="{666668F8-CD72-E44B-AE10-25E8C386EEA5}"/>
                  </a:ext>
                </a:extLst>
              </p:cNvPr>
              <p:cNvSpPr/>
              <p:nvPr/>
            </p:nvSpPr>
            <p:spPr>
              <a:xfrm rot="10800000">
                <a:off x="5001899" y="1538287"/>
                <a:ext cx="359400" cy="359400"/>
              </a:xfrm>
              <a:prstGeom prst="corner">
                <a:avLst>
                  <a:gd name="adj1" fmla="val 50000"/>
                  <a:gd name="adj2" fmla="val 50000"/>
                </a:avLst>
              </a:prstGeom>
              <a:solidFill>
                <a:srgbClr val="2855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" name="Google Shape;300;p21">
              <a:extLst>
                <a:ext uri="{FF2B5EF4-FFF2-40B4-BE49-F238E27FC236}">
                  <a16:creationId xmlns:a16="http://schemas.microsoft.com/office/drawing/2014/main" id="{AF0B9204-E38F-4044-881B-568CE62B8C63}"/>
                </a:ext>
              </a:extLst>
            </p:cNvPr>
            <p:cNvSpPr txBox="1"/>
            <p:nvPr/>
          </p:nvSpPr>
          <p:spPr>
            <a:xfrm>
              <a:off x="212265" y="947891"/>
              <a:ext cx="8077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405D"/>
                </a:buClr>
                <a:buSzPts val="3200"/>
                <a:buFont typeface="Calibri"/>
                <a:buNone/>
              </a:pPr>
              <a:r>
                <a:rPr lang="en" sz="3200" b="1" dirty="0">
                  <a:solidFill>
                    <a:srgbClr val="1C405D"/>
                  </a:solidFill>
                  <a:latin typeface="Calibri"/>
                  <a:ea typeface="Calibri"/>
                  <a:cs typeface="Calibri"/>
                  <a:sym typeface="Calibri"/>
                </a:rPr>
                <a:t>M1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113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  <a:alpha val="50000"/>
              </a:schemeClr>
            </a:gs>
            <a:gs pos="50000">
              <a:schemeClr val="accent4">
                <a:lumMod val="60000"/>
                <a:lumOff val="40000"/>
                <a:alpha val="50000"/>
              </a:schemeClr>
            </a:gs>
            <a:gs pos="26000">
              <a:schemeClr val="accent4">
                <a:lumMod val="75000"/>
                <a:alpha val="50000"/>
              </a:schemeClr>
            </a:gs>
            <a:gs pos="75000">
              <a:schemeClr val="accent4">
                <a:lumMod val="40000"/>
                <a:lumOff val="60000"/>
                <a:alpha val="50000"/>
              </a:schemeClr>
            </a:gs>
            <a:gs pos="100000">
              <a:schemeClr val="accent4">
                <a:lumMod val="20000"/>
                <a:lumOff val="80000"/>
                <a:alpha val="50000"/>
              </a:schemeClr>
            </a:gs>
          </a:gsLst>
          <a:lin ang="5400000" scaled="1"/>
        </a:gra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0" y="4491173"/>
            <a:ext cx="12192000" cy="1099200"/>
          </a:xfrm>
          <a:prstGeom prst="rect">
            <a:avLst/>
          </a:prstGeom>
          <a:solidFill>
            <a:schemeClr val="accent6">
              <a:lumMod val="50000"/>
              <a:alpha val="74117"/>
            </a:schemeClr>
          </a:solidFill>
          <a:ln>
            <a:noFill/>
          </a:ln>
          <a:effectLst>
            <a:outerShdw blurRad="57150" dist="19050" dir="5400000" algn="bl" rotWithShape="0">
              <a:schemeClr val="lt1">
                <a:alpha val="22352"/>
              </a:schemeClr>
            </a:outerShdw>
          </a:effectLst>
        </p:spPr>
        <p:txBody>
          <a:bodyPr spcFirstLastPara="1" wrap="square" lIns="648000" tIns="0" rIns="0" bIns="2520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Dream Orphans" panose="02000400000000000000" pitchFamily="2" charset="77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" sz="3600" b="1" dirty="0">
                <a:solidFill>
                  <a:srgbClr val="FFC000"/>
                </a:solidFill>
                <a:latin typeface="Dream Orphans" panose="02000400000000000000" pitchFamily="2" charset="77"/>
              </a:rPr>
              <a:t>Ready2</a:t>
            </a:r>
            <a:r>
              <a:rPr lang="en" sz="3600" b="1" baseline="30000" dirty="0">
                <a:solidFill>
                  <a:srgbClr val="FFC000"/>
                </a:solidFill>
                <a:latin typeface="Dream Orphans" panose="02000400000000000000" pitchFamily="2" charset="77"/>
              </a:rPr>
              <a:t>®</a:t>
            </a:r>
            <a:r>
              <a:rPr lang="en" sz="3600" b="1" i="0" u="none" strike="noStrike" cap="none" dirty="0">
                <a:solidFill>
                  <a:schemeClr val="lt1"/>
                </a:solidFill>
                <a:latin typeface="Dream Orphans" panose="02000400000000000000" pitchFamily="2" charset="77"/>
                <a:sym typeface="Arial"/>
              </a:rPr>
              <a:t>InnoEntry Program for Potential Entrepreneurs</a:t>
            </a:r>
            <a:endParaRPr sz="1200" b="0" i="0" u="none" strike="noStrike" cap="none" dirty="0">
              <a:solidFill>
                <a:srgbClr val="000000"/>
              </a:solidFill>
              <a:latin typeface="Dream Orphans" panose="02000400000000000000" pitchFamily="2" charset="77"/>
              <a:sym typeface="Arial"/>
            </a:endParaRPr>
          </a:p>
        </p:txBody>
      </p:sp>
      <p:pic>
        <p:nvPicPr>
          <p:cNvPr id="3" name="Picture 2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35D1FEEA-240A-1B41-8588-E0400F1832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82" t="347" r="17939"/>
          <a:stretch/>
        </p:blipFill>
        <p:spPr>
          <a:xfrm>
            <a:off x="6253682" y="907089"/>
            <a:ext cx="2096584" cy="974179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3ED947C8-BF19-6D49-B5CC-F226F104B4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38" t="2514" r="21615" b="-1"/>
          <a:stretch/>
        </p:blipFill>
        <p:spPr>
          <a:xfrm>
            <a:off x="8985346" y="1414234"/>
            <a:ext cx="2096584" cy="1014291"/>
          </a:xfrm>
          <a:prstGeom prst="rect">
            <a:avLst/>
          </a:prstGeom>
        </p:spPr>
      </p:pic>
      <p:pic>
        <p:nvPicPr>
          <p:cNvPr id="13" name="Picture 12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904E93AD-9B4F-1A43-B013-EFB349D5EC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103" t="329" r="23517"/>
          <a:stretch/>
        </p:blipFill>
        <p:spPr>
          <a:xfrm>
            <a:off x="3599135" y="1575411"/>
            <a:ext cx="2019467" cy="1014291"/>
          </a:xfrm>
          <a:prstGeom prst="rect">
            <a:avLst/>
          </a:prstGeom>
        </p:spPr>
      </p:pic>
      <p:pic>
        <p:nvPicPr>
          <p:cNvPr id="14" name="Google Shape;49;p9">
            <a:extLst>
              <a:ext uri="{FF2B5EF4-FFF2-40B4-BE49-F238E27FC236}">
                <a16:creationId xmlns:a16="http://schemas.microsoft.com/office/drawing/2014/main" id="{54F950F2-C561-C74B-9748-A9C9AA5E421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3267" r="19375"/>
          <a:stretch/>
        </p:blipFill>
        <p:spPr>
          <a:xfrm>
            <a:off x="1110070" y="907089"/>
            <a:ext cx="2238310" cy="1014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5713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  <a:alpha val="50000"/>
              </a:schemeClr>
            </a:gs>
            <a:gs pos="50000">
              <a:schemeClr val="accent4">
                <a:lumMod val="60000"/>
                <a:lumOff val="40000"/>
                <a:alpha val="50000"/>
              </a:schemeClr>
            </a:gs>
            <a:gs pos="26000">
              <a:schemeClr val="accent4">
                <a:lumMod val="75000"/>
                <a:alpha val="50000"/>
              </a:schemeClr>
            </a:gs>
            <a:gs pos="75000">
              <a:schemeClr val="accent4">
                <a:lumMod val="40000"/>
                <a:lumOff val="60000"/>
                <a:alpha val="50000"/>
              </a:schemeClr>
            </a:gs>
            <a:gs pos="100000">
              <a:schemeClr val="accent4">
                <a:lumMod val="20000"/>
                <a:lumOff val="80000"/>
                <a:alpha val="50000"/>
              </a:schemeClr>
            </a:gs>
          </a:gsLst>
          <a:lin ang="5400000" scaled="1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04;p15">
            <a:extLst>
              <a:ext uri="{FF2B5EF4-FFF2-40B4-BE49-F238E27FC236}">
                <a16:creationId xmlns:a16="http://schemas.microsoft.com/office/drawing/2014/main" id="{7BED3B4E-DE46-5A4E-97EE-955038377835}"/>
              </a:ext>
            </a:extLst>
          </p:cNvPr>
          <p:cNvSpPr txBox="1">
            <a:spLocks/>
          </p:cNvSpPr>
          <p:nvPr/>
        </p:nvSpPr>
        <p:spPr>
          <a:xfrm>
            <a:off x="3177272" y="763277"/>
            <a:ext cx="7761599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Dream Orphans" panose="02000400000000000000" pitchFamily="2" charset="77"/>
                <a:ea typeface="Dream Orphans" panose="02000400000000000000" pitchFamily="2" charset="7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200"/>
            </a:pPr>
            <a:r>
              <a:rPr lang="en" sz="3200" b="1" dirty="0">
                <a:solidFill>
                  <a:srgbClr val="1C405D"/>
                </a:solidFill>
                <a:ea typeface="Calibri"/>
                <a:cs typeface="Calibri"/>
                <a:sym typeface="Calibri"/>
              </a:rPr>
              <a:t>Challenge Program – Objective and Goals</a:t>
            </a:r>
            <a:endParaRPr lang="en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A97F19-5B62-9D42-8938-72BC66BFF6BD}"/>
              </a:ext>
            </a:extLst>
          </p:cNvPr>
          <p:cNvGrpSpPr/>
          <p:nvPr/>
        </p:nvGrpSpPr>
        <p:grpSpPr>
          <a:xfrm>
            <a:off x="3123381" y="1201436"/>
            <a:ext cx="8865617" cy="5242120"/>
            <a:chOff x="3123381" y="1201436"/>
            <a:chExt cx="8865617" cy="5242120"/>
          </a:xfrm>
        </p:grpSpPr>
        <p:sp>
          <p:nvSpPr>
            <p:cNvPr id="28" name="Google Shape;106;p15">
              <a:extLst>
                <a:ext uri="{FF2B5EF4-FFF2-40B4-BE49-F238E27FC236}">
                  <a16:creationId xmlns:a16="http://schemas.microsoft.com/office/drawing/2014/main" id="{06AC8BD3-F51C-AC40-8D82-49B3715F3F76}"/>
                </a:ext>
              </a:extLst>
            </p:cNvPr>
            <p:cNvSpPr/>
            <p:nvPr/>
          </p:nvSpPr>
          <p:spPr>
            <a:xfrm rot="9180352">
              <a:off x="4046455" y="2810779"/>
              <a:ext cx="2323958" cy="2323958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 cap="flat" cmpd="sng">
              <a:solidFill>
                <a:srgbClr val="595959"/>
              </a:solidFill>
              <a:prstDash val="dash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07;p15">
              <a:extLst>
                <a:ext uri="{FF2B5EF4-FFF2-40B4-BE49-F238E27FC236}">
                  <a16:creationId xmlns:a16="http://schemas.microsoft.com/office/drawing/2014/main" id="{692EEF39-B411-754F-97DA-729F5C02E583}"/>
                </a:ext>
              </a:extLst>
            </p:cNvPr>
            <p:cNvSpPr/>
            <p:nvPr/>
          </p:nvSpPr>
          <p:spPr>
            <a:xfrm rot="-1067885">
              <a:off x="8618455" y="2567081"/>
              <a:ext cx="2323958" cy="2323958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 cap="flat" cmpd="sng">
              <a:solidFill>
                <a:srgbClr val="595959"/>
              </a:solidFill>
              <a:prstDash val="dash"/>
              <a:round/>
              <a:headEnd type="none" w="sm" len="sm"/>
              <a:tailEnd type="triangl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" name="Google Shape;108;p15">
              <a:extLst>
                <a:ext uri="{FF2B5EF4-FFF2-40B4-BE49-F238E27FC236}">
                  <a16:creationId xmlns:a16="http://schemas.microsoft.com/office/drawing/2014/main" id="{8971B71B-E524-CC4E-937F-544BB57FAFF8}"/>
                </a:ext>
              </a:extLst>
            </p:cNvPr>
            <p:cNvGrpSpPr/>
            <p:nvPr/>
          </p:nvGrpSpPr>
          <p:grpSpPr>
            <a:xfrm>
              <a:off x="3123381" y="1201436"/>
              <a:ext cx="4398885" cy="3380831"/>
              <a:chOff x="106358" y="915802"/>
              <a:chExt cx="4398885" cy="3380831"/>
            </a:xfrm>
          </p:grpSpPr>
          <p:sp>
            <p:nvSpPr>
              <p:cNvPr id="31" name="Google Shape;109;p15">
                <a:extLst>
                  <a:ext uri="{FF2B5EF4-FFF2-40B4-BE49-F238E27FC236}">
                    <a16:creationId xmlns:a16="http://schemas.microsoft.com/office/drawing/2014/main" id="{10C515DF-73C8-E944-930C-B45648E80F17}"/>
                  </a:ext>
                </a:extLst>
              </p:cNvPr>
              <p:cNvSpPr/>
              <p:nvPr/>
            </p:nvSpPr>
            <p:spPr>
              <a:xfrm rot="-1800000">
                <a:off x="359557" y="2915143"/>
                <a:ext cx="873080" cy="1246736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63" extrusionOk="0">
                    <a:moveTo>
                      <a:pt x="159" y="0"/>
                    </a:moveTo>
                    <a:cubicBezTo>
                      <a:pt x="71" y="0"/>
                      <a:pt x="0" y="59"/>
                      <a:pt x="0" y="131"/>
                    </a:cubicBezTo>
                    <a:cubicBezTo>
                      <a:pt x="0" y="204"/>
                      <a:pt x="71" y="263"/>
                      <a:pt x="159" y="263"/>
                    </a:cubicBezTo>
                    <a:cubicBezTo>
                      <a:pt x="173" y="263"/>
                      <a:pt x="186" y="262"/>
                      <a:pt x="198" y="259"/>
                    </a:cubicBezTo>
                    <a:cubicBezTo>
                      <a:pt x="198" y="203"/>
                      <a:pt x="198" y="203"/>
                      <a:pt x="198" y="203"/>
                    </a:cubicBez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4"/>
                      <a:pt x="198" y="4"/>
                      <a:pt x="198" y="4"/>
                    </a:cubicBezTo>
                    <a:cubicBezTo>
                      <a:pt x="186" y="1"/>
                      <a:pt x="173" y="0"/>
                      <a:pt x="159" y="0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180000" tIns="45700" rIns="91425" bIns="72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0"/>
                  <a:buFont typeface="Arial"/>
                  <a:buNone/>
                </a:pPr>
                <a:r>
                  <a:rPr lang="en" sz="6000" b="1" i="0" u="none" strike="noStrike" cap="none">
                    <a:solidFill>
                      <a:srgbClr val="BBD18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10;p15">
                <a:extLst>
                  <a:ext uri="{FF2B5EF4-FFF2-40B4-BE49-F238E27FC236}">
                    <a16:creationId xmlns:a16="http://schemas.microsoft.com/office/drawing/2014/main" id="{681F13D0-35B8-F549-9271-AF0787DCC766}"/>
                  </a:ext>
                </a:extLst>
              </p:cNvPr>
              <p:cNvSpPr/>
              <p:nvPr/>
            </p:nvSpPr>
            <p:spPr>
              <a:xfrm rot="-1800000">
                <a:off x="1352288" y="1529943"/>
                <a:ext cx="2917945" cy="1721903"/>
              </a:xfrm>
              <a:custGeom>
                <a:avLst/>
                <a:gdLst/>
                <a:ahLst/>
                <a:cxnLst/>
                <a:rect l="l" t="t" r="r" b="b"/>
                <a:pathLst>
                  <a:path w="569" h="365" extrusionOk="0">
                    <a:moveTo>
                      <a:pt x="213" y="0"/>
                    </a:moveTo>
                    <a:cubicBezTo>
                      <a:pt x="133" y="0"/>
                      <a:pt x="59" y="14"/>
                      <a:pt x="0" y="37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59" y="351"/>
                      <a:pt x="133" y="365"/>
                      <a:pt x="213" y="365"/>
                    </a:cubicBezTo>
                    <a:cubicBezTo>
                      <a:pt x="410" y="365"/>
                      <a:pt x="569" y="283"/>
                      <a:pt x="569" y="182"/>
                    </a:cubicBezTo>
                    <a:cubicBezTo>
                      <a:pt x="569" y="82"/>
                      <a:pt x="410" y="0"/>
                      <a:pt x="213" y="0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504000" tIns="45700" rIns="91425" bIns="72000" anchor="ctr" anchorCtr="0">
                <a:noAutofit/>
              </a:bodyPr>
              <a:lstStyle/>
              <a:p>
                <a:pPr marL="0" marR="0" lvl="0" indent="0" algn="l" rtl="0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tr-TR" sz="1600" b="1" i="0" u="none" strike="noStrike" cap="none" dirty="0">
                    <a:solidFill>
                      <a:srgbClr val="BBD18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Get Ready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9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1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Increase awareness of </a:t>
                </a:r>
                <a:r>
                  <a:rPr lang="en" sz="1100" b="1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Potential</a:t>
                </a:r>
                <a:r>
                  <a:rPr lang="en" sz="11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Entrepreneurs</a:t>
                </a:r>
                <a:r>
                  <a:rPr lang="en" sz="11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in terms of what it takes to become an Entrepreneur, how they can generate creative and new concepts and use </a:t>
                </a:r>
                <a:r>
                  <a:rPr lang="en" sz="1100" b="1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Design Thinking </a:t>
                </a:r>
                <a:r>
                  <a:rPr lang="en" sz="11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for success.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11;p15">
                <a:extLst>
                  <a:ext uri="{FF2B5EF4-FFF2-40B4-BE49-F238E27FC236}">
                    <a16:creationId xmlns:a16="http://schemas.microsoft.com/office/drawing/2014/main" id="{F7043BB0-EBA2-D845-B133-B206880C9674}"/>
                  </a:ext>
                </a:extLst>
              </p:cNvPr>
              <p:cNvSpPr txBox="1"/>
              <p:nvPr/>
            </p:nvSpPr>
            <p:spPr>
              <a:xfrm rot="3582132">
                <a:off x="1165041" y="2877374"/>
                <a:ext cx="1087157" cy="33855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" sz="1600" b="1" i="0" u="none" strike="noStrike" cap="none">
                    <a:solidFill>
                      <a:srgbClr val="BBD18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GOAL ONE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4" name="Google Shape;112;p15">
                <a:extLst>
                  <a:ext uri="{FF2B5EF4-FFF2-40B4-BE49-F238E27FC236}">
                    <a16:creationId xmlns:a16="http://schemas.microsoft.com/office/drawing/2014/main" id="{D30A5E46-0D1E-0947-971C-6E944A512172}"/>
                  </a:ext>
                </a:extLst>
              </p:cNvPr>
              <p:cNvCxnSpPr/>
              <p:nvPr/>
            </p:nvCxnSpPr>
            <p:spPr>
              <a:xfrm>
                <a:off x="1602866" y="2482750"/>
                <a:ext cx="509452" cy="8719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BBD187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5" name="Google Shape;113;p15">
              <a:extLst>
                <a:ext uri="{FF2B5EF4-FFF2-40B4-BE49-F238E27FC236}">
                  <a16:creationId xmlns:a16="http://schemas.microsoft.com/office/drawing/2014/main" id="{A76B7FAD-2B4A-AC4F-AC21-7DAF2ABA6E36}"/>
                </a:ext>
              </a:extLst>
            </p:cNvPr>
            <p:cNvSpPr/>
            <p:nvPr/>
          </p:nvSpPr>
          <p:spPr>
            <a:xfrm>
              <a:off x="4134301" y="4475333"/>
              <a:ext cx="99060" cy="9906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14;p15">
              <a:extLst>
                <a:ext uri="{FF2B5EF4-FFF2-40B4-BE49-F238E27FC236}">
                  <a16:creationId xmlns:a16="http://schemas.microsoft.com/office/drawing/2014/main" id="{A345E2BC-0D0D-9348-988E-EA11BC629FA0}"/>
                </a:ext>
              </a:extLst>
            </p:cNvPr>
            <p:cNvSpPr/>
            <p:nvPr/>
          </p:nvSpPr>
          <p:spPr>
            <a:xfrm>
              <a:off x="9334741" y="2587156"/>
              <a:ext cx="99060" cy="9906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115;p15">
              <a:extLst>
                <a:ext uri="{FF2B5EF4-FFF2-40B4-BE49-F238E27FC236}">
                  <a16:creationId xmlns:a16="http://schemas.microsoft.com/office/drawing/2014/main" id="{8F3C9FDE-0205-214B-A5AD-13EC5CB18A3A}"/>
                </a:ext>
              </a:extLst>
            </p:cNvPr>
            <p:cNvGrpSpPr/>
            <p:nvPr/>
          </p:nvGrpSpPr>
          <p:grpSpPr>
            <a:xfrm>
              <a:off x="5399416" y="2042649"/>
              <a:ext cx="4398885" cy="3380831"/>
              <a:chOff x="106358" y="915802"/>
              <a:chExt cx="4398885" cy="3380831"/>
            </a:xfrm>
          </p:grpSpPr>
          <p:sp>
            <p:nvSpPr>
              <p:cNvPr id="38" name="Google Shape;116;p15">
                <a:extLst>
                  <a:ext uri="{FF2B5EF4-FFF2-40B4-BE49-F238E27FC236}">
                    <a16:creationId xmlns:a16="http://schemas.microsoft.com/office/drawing/2014/main" id="{5649CE61-3F51-2E48-BCDA-1D283892DEF5}"/>
                  </a:ext>
                </a:extLst>
              </p:cNvPr>
              <p:cNvSpPr/>
              <p:nvPr/>
            </p:nvSpPr>
            <p:spPr>
              <a:xfrm rot="-1800000">
                <a:off x="359557" y="2915143"/>
                <a:ext cx="873080" cy="1246736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63" extrusionOk="0">
                    <a:moveTo>
                      <a:pt x="159" y="0"/>
                    </a:moveTo>
                    <a:cubicBezTo>
                      <a:pt x="71" y="0"/>
                      <a:pt x="0" y="59"/>
                      <a:pt x="0" y="131"/>
                    </a:cubicBezTo>
                    <a:cubicBezTo>
                      <a:pt x="0" y="204"/>
                      <a:pt x="71" y="263"/>
                      <a:pt x="159" y="263"/>
                    </a:cubicBezTo>
                    <a:cubicBezTo>
                      <a:pt x="173" y="263"/>
                      <a:pt x="186" y="262"/>
                      <a:pt x="198" y="259"/>
                    </a:cubicBezTo>
                    <a:cubicBezTo>
                      <a:pt x="198" y="203"/>
                      <a:pt x="198" y="203"/>
                      <a:pt x="198" y="203"/>
                    </a:cubicBez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4"/>
                      <a:pt x="198" y="4"/>
                      <a:pt x="198" y="4"/>
                    </a:cubicBezTo>
                    <a:cubicBezTo>
                      <a:pt x="186" y="1"/>
                      <a:pt x="173" y="0"/>
                      <a:pt x="159" y="0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180000" tIns="45700" rIns="91425" bIns="72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0"/>
                  <a:buFont typeface="Arial"/>
                  <a:buNone/>
                </a:pPr>
                <a:r>
                  <a:rPr lang="en" sz="6000" b="1" i="0" u="none" strike="noStrike" cap="none">
                    <a:solidFill>
                      <a:srgbClr val="E9785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117;p15">
                <a:extLst>
                  <a:ext uri="{FF2B5EF4-FFF2-40B4-BE49-F238E27FC236}">
                    <a16:creationId xmlns:a16="http://schemas.microsoft.com/office/drawing/2014/main" id="{05145ABF-31BA-ED46-A69F-738DDB5FE010}"/>
                  </a:ext>
                </a:extLst>
              </p:cNvPr>
              <p:cNvSpPr/>
              <p:nvPr/>
            </p:nvSpPr>
            <p:spPr>
              <a:xfrm rot="-1800000">
                <a:off x="1352288" y="1529943"/>
                <a:ext cx="2917945" cy="1721903"/>
              </a:xfrm>
              <a:custGeom>
                <a:avLst/>
                <a:gdLst/>
                <a:ahLst/>
                <a:cxnLst/>
                <a:rect l="l" t="t" r="r" b="b"/>
                <a:pathLst>
                  <a:path w="569" h="365" extrusionOk="0">
                    <a:moveTo>
                      <a:pt x="213" y="0"/>
                    </a:moveTo>
                    <a:cubicBezTo>
                      <a:pt x="133" y="0"/>
                      <a:pt x="59" y="14"/>
                      <a:pt x="0" y="37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59" y="351"/>
                      <a:pt x="133" y="365"/>
                      <a:pt x="213" y="365"/>
                    </a:cubicBezTo>
                    <a:cubicBezTo>
                      <a:pt x="410" y="365"/>
                      <a:pt x="569" y="283"/>
                      <a:pt x="569" y="182"/>
                    </a:cubicBezTo>
                    <a:cubicBezTo>
                      <a:pt x="569" y="82"/>
                      <a:pt x="410" y="0"/>
                      <a:pt x="213" y="0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504000" tIns="45700" rIns="91425" bIns="72000" anchor="ctr" anchorCtr="0">
                <a:noAutofit/>
              </a:bodyPr>
              <a:lstStyle/>
              <a:p>
                <a:pPr marL="0" marR="0" lvl="0" indent="0" algn="l" rtl="0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tr-TR" sz="1600" b="1" i="0" u="none" strike="noStrike" cap="none" dirty="0">
                    <a:solidFill>
                      <a:srgbClr val="E9785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Know How To Plan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lvl="0">
                  <a:lnSpc>
                    <a:spcPct val="95000"/>
                  </a:lnSpc>
                  <a:spcBef>
                    <a:spcPts val="800"/>
                  </a:spcBef>
                  <a:buSzPts val="1100"/>
                </a:pPr>
                <a:r>
                  <a:rPr lang="en" sz="11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Increase knowledge level of Potential </a:t>
                </a:r>
                <a:r>
                  <a:rPr lang="en" sz="1100" dirty="0">
                    <a:solidFill>
                      <a:srgbClr val="FFFFFF"/>
                    </a:solidFill>
                    <a:latin typeface="Calibri"/>
                    <a:cs typeface="Calibri"/>
                    <a:sym typeface="Calibri"/>
                  </a:rPr>
                  <a:t>Entrepreneurs as to </a:t>
                </a:r>
                <a:r>
                  <a:rPr lang="en" sz="1100" b="1" dirty="0">
                    <a:solidFill>
                      <a:srgbClr val="FFFFFF"/>
                    </a:solidFill>
                    <a:latin typeface="Calibri"/>
                    <a:cs typeface="Calibri"/>
                    <a:sym typeface="Calibri"/>
                  </a:rPr>
                  <a:t>Business Planning and Modelling</a:t>
                </a:r>
                <a:r>
                  <a:rPr lang="en" sz="1100" dirty="0">
                    <a:solidFill>
                      <a:srgbClr val="FFFFFF"/>
                    </a:solidFill>
                    <a:latin typeface="Calibri"/>
                    <a:cs typeface="Calibri"/>
                    <a:sym typeface="Calibri"/>
                  </a:rPr>
                  <a:t> of their Concepts and increase capabilities through practice.</a:t>
                </a:r>
                <a:endParaRPr sz="1100" dirty="0">
                  <a:solidFill>
                    <a:srgbClr val="FFFFFF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0" name="Google Shape;118;p15">
                <a:extLst>
                  <a:ext uri="{FF2B5EF4-FFF2-40B4-BE49-F238E27FC236}">
                    <a16:creationId xmlns:a16="http://schemas.microsoft.com/office/drawing/2014/main" id="{A3974C72-B157-7D44-A0F6-4CF2DE2B5B04}"/>
                  </a:ext>
                </a:extLst>
              </p:cNvPr>
              <p:cNvSpPr txBox="1"/>
              <p:nvPr/>
            </p:nvSpPr>
            <p:spPr>
              <a:xfrm rot="3582132">
                <a:off x="1138592" y="2877374"/>
                <a:ext cx="1140056" cy="33855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" sz="1600" b="1" i="0" u="none" strike="noStrike" cap="none">
                    <a:solidFill>
                      <a:srgbClr val="E9785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GOAL TWO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1" name="Google Shape;119;p15">
                <a:extLst>
                  <a:ext uri="{FF2B5EF4-FFF2-40B4-BE49-F238E27FC236}">
                    <a16:creationId xmlns:a16="http://schemas.microsoft.com/office/drawing/2014/main" id="{E7D1C85A-7D91-F649-A732-FC43B34E8F2A}"/>
                  </a:ext>
                </a:extLst>
              </p:cNvPr>
              <p:cNvCxnSpPr/>
              <p:nvPr/>
            </p:nvCxnSpPr>
            <p:spPr>
              <a:xfrm>
                <a:off x="1602866" y="2482750"/>
                <a:ext cx="509452" cy="8719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E97853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2" name="Google Shape;120;p15">
              <a:extLst>
                <a:ext uri="{FF2B5EF4-FFF2-40B4-BE49-F238E27FC236}">
                  <a16:creationId xmlns:a16="http://schemas.microsoft.com/office/drawing/2014/main" id="{B4645C6D-2354-F844-80E9-1CCBD7F49BBE}"/>
                </a:ext>
              </a:extLst>
            </p:cNvPr>
            <p:cNvGrpSpPr/>
            <p:nvPr/>
          </p:nvGrpSpPr>
          <p:grpSpPr>
            <a:xfrm>
              <a:off x="7590113" y="3062725"/>
              <a:ext cx="4398885" cy="3380831"/>
              <a:chOff x="106358" y="915802"/>
              <a:chExt cx="4398885" cy="3380831"/>
            </a:xfrm>
          </p:grpSpPr>
          <p:sp>
            <p:nvSpPr>
              <p:cNvPr id="43" name="Google Shape;121;p15">
                <a:extLst>
                  <a:ext uri="{FF2B5EF4-FFF2-40B4-BE49-F238E27FC236}">
                    <a16:creationId xmlns:a16="http://schemas.microsoft.com/office/drawing/2014/main" id="{BB612275-E982-A44C-BCA9-D210B3AB83BB}"/>
                  </a:ext>
                </a:extLst>
              </p:cNvPr>
              <p:cNvSpPr/>
              <p:nvPr/>
            </p:nvSpPr>
            <p:spPr>
              <a:xfrm rot="-1800000">
                <a:off x="359557" y="2915143"/>
                <a:ext cx="873080" cy="1246736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63" extrusionOk="0">
                    <a:moveTo>
                      <a:pt x="159" y="0"/>
                    </a:moveTo>
                    <a:cubicBezTo>
                      <a:pt x="71" y="0"/>
                      <a:pt x="0" y="59"/>
                      <a:pt x="0" y="131"/>
                    </a:cubicBezTo>
                    <a:cubicBezTo>
                      <a:pt x="0" y="204"/>
                      <a:pt x="71" y="263"/>
                      <a:pt x="159" y="263"/>
                    </a:cubicBezTo>
                    <a:cubicBezTo>
                      <a:pt x="173" y="263"/>
                      <a:pt x="186" y="262"/>
                      <a:pt x="198" y="259"/>
                    </a:cubicBezTo>
                    <a:cubicBezTo>
                      <a:pt x="198" y="203"/>
                      <a:pt x="198" y="203"/>
                      <a:pt x="198" y="203"/>
                    </a:cubicBez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4"/>
                      <a:pt x="198" y="4"/>
                      <a:pt x="198" y="4"/>
                    </a:cubicBezTo>
                    <a:cubicBezTo>
                      <a:pt x="186" y="1"/>
                      <a:pt x="173" y="0"/>
                      <a:pt x="159" y="0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180000" tIns="45700" rIns="91425" bIns="72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0"/>
                  <a:buFont typeface="Arial"/>
                  <a:buNone/>
                </a:pPr>
                <a:r>
                  <a:rPr lang="en" sz="6000" b="1" i="0" u="none" strike="noStrike" cap="none">
                    <a:solidFill>
                      <a:srgbClr val="83B3D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122;p15">
                <a:extLst>
                  <a:ext uri="{FF2B5EF4-FFF2-40B4-BE49-F238E27FC236}">
                    <a16:creationId xmlns:a16="http://schemas.microsoft.com/office/drawing/2014/main" id="{5C936755-721C-4948-8BFB-FD475C658661}"/>
                  </a:ext>
                </a:extLst>
              </p:cNvPr>
              <p:cNvSpPr/>
              <p:nvPr/>
            </p:nvSpPr>
            <p:spPr>
              <a:xfrm rot="-1800000">
                <a:off x="1352288" y="1529943"/>
                <a:ext cx="2917945" cy="1721903"/>
              </a:xfrm>
              <a:custGeom>
                <a:avLst/>
                <a:gdLst/>
                <a:ahLst/>
                <a:cxnLst/>
                <a:rect l="l" t="t" r="r" b="b"/>
                <a:pathLst>
                  <a:path w="569" h="365" extrusionOk="0">
                    <a:moveTo>
                      <a:pt x="213" y="0"/>
                    </a:moveTo>
                    <a:cubicBezTo>
                      <a:pt x="133" y="0"/>
                      <a:pt x="59" y="14"/>
                      <a:pt x="0" y="37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59" y="351"/>
                      <a:pt x="133" y="365"/>
                      <a:pt x="213" y="365"/>
                    </a:cubicBezTo>
                    <a:cubicBezTo>
                      <a:pt x="410" y="365"/>
                      <a:pt x="569" y="283"/>
                      <a:pt x="569" y="182"/>
                    </a:cubicBezTo>
                    <a:cubicBezTo>
                      <a:pt x="569" y="82"/>
                      <a:pt x="410" y="0"/>
                      <a:pt x="213" y="0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504000" tIns="45700" rIns="91425" bIns="72000" anchor="ctr" anchorCtr="0">
                <a:noAutofit/>
              </a:bodyPr>
              <a:lstStyle/>
              <a:p>
                <a:pPr marL="0" marR="0" lvl="0" indent="0" algn="l" rtl="0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tr-TR" sz="1600" b="1" dirty="0">
                    <a:solidFill>
                      <a:srgbClr val="83B3D9"/>
                    </a:solidFill>
                    <a:latin typeface="Calibri"/>
                    <a:cs typeface="Calibri"/>
                    <a:sym typeface="Calibri"/>
                  </a:rPr>
                  <a:t>Fundamentals of Projects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lvl="0">
                  <a:lnSpc>
                    <a:spcPct val="95000"/>
                  </a:lnSpc>
                  <a:spcBef>
                    <a:spcPts val="800"/>
                  </a:spcBef>
                  <a:buSzPts val="1100"/>
                </a:pPr>
                <a:r>
                  <a:rPr lang="en" sz="11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Increase knowledge and skill level of Potential </a:t>
                </a:r>
                <a:r>
                  <a:rPr lang="en" sz="1100" dirty="0">
                    <a:solidFill>
                      <a:srgbClr val="FFFFFF"/>
                    </a:solidFill>
                    <a:latin typeface="Calibri"/>
                    <a:cs typeface="Calibri"/>
                    <a:sym typeface="Calibri"/>
                  </a:rPr>
                  <a:t>Entrepreneurs as to how to plan their Projects, plan for financials and move towards </a:t>
                </a:r>
                <a:r>
                  <a:rPr lang="en" sz="1100" b="1" dirty="0">
                    <a:solidFill>
                      <a:srgbClr val="FFFFFF"/>
                    </a:solidFill>
                    <a:latin typeface="Calibri"/>
                    <a:cs typeface="Calibri"/>
                    <a:sym typeface="Calibri"/>
                  </a:rPr>
                  <a:t>Piloting/  Prototyping</a:t>
                </a:r>
                <a:r>
                  <a:rPr lang="en" sz="1100" dirty="0">
                    <a:solidFill>
                      <a:srgbClr val="FFFFFF"/>
                    </a:solidFill>
                    <a:latin typeface="Calibri"/>
                    <a:cs typeface="Calibri"/>
                    <a:sym typeface="Calibri"/>
                  </a:rPr>
                  <a:t>.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23;p15">
                <a:extLst>
                  <a:ext uri="{FF2B5EF4-FFF2-40B4-BE49-F238E27FC236}">
                    <a16:creationId xmlns:a16="http://schemas.microsoft.com/office/drawing/2014/main" id="{4BD9F3B2-DA45-9545-9BA2-14D2CDD4E60C}"/>
                  </a:ext>
                </a:extLst>
              </p:cNvPr>
              <p:cNvSpPr txBox="1"/>
              <p:nvPr/>
            </p:nvSpPr>
            <p:spPr>
              <a:xfrm rot="3582132">
                <a:off x="1079281" y="2877374"/>
                <a:ext cx="1258678" cy="33855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" sz="1600" b="1" i="0" u="none" strike="noStrike" cap="none">
                    <a:solidFill>
                      <a:srgbClr val="83B3D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GOAL THREE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6" name="Google Shape;124;p15">
                <a:extLst>
                  <a:ext uri="{FF2B5EF4-FFF2-40B4-BE49-F238E27FC236}">
                    <a16:creationId xmlns:a16="http://schemas.microsoft.com/office/drawing/2014/main" id="{8E9F50C8-D9CF-6141-9AFF-81C83061EEBC}"/>
                  </a:ext>
                </a:extLst>
              </p:cNvPr>
              <p:cNvCxnSpPr/>
              <p:nvPr/>
            </p:nvCxnSpPr>
            <p:spPr>
              <a:xfrm>
                <a:off x="1602866" y="2482750"/>
                <a:ext cx="509452" cy="8719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47EB8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47" name="Google Shape;125;p15">
            <a:extLst>
              <a:ext uri="{FF2B5EF4-FFF2-40B4-BE49-F238E27FC236}">
                <a16:creationId xmlns:a16="http://schemas.microsoft.com/office/drawing/2014/main" id="{E94B7114-E1C8-D541-B530-E78BC05D61A1}"/>
              </a:ext>
            </a:extLst>
          </p:cNvPr>
          <p:cNvSpPr txBox="1"/>
          <p:nvPr/>
        </p:nvSpPr>
        <p:spPr>
          <a:xfrm>
            <a:off x="775749" y="1967303"/>
            <a:ext cx="2600830" cy="383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2400"/>
              <a:buFont typeface="Montserrat"/>
              <a:buNone/>
            </a:pPr>
            <a:r>
              <a:rPr lang="en" sz="2400" b="1" i="0" u="none" strike="noStrike" cap="none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Design and Delivery of an Agile ‘Challenge’ Program That Would Increase </a:t>
            </a:r>
            <a:r>
              <a:rPr lang="en" sz="2400" b="1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Awareness, Knowledge and Skills of Potential Entrepreneurs!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Picture 47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89F41BBB-B90D-204C-826F-D7BCA32F3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03" t="329" r="23517"/>
          <a:stretch/>
        </p:blipFill>
        <p:spPr>
          <a:xfrm>
            <a:off x="1086210" y="682210"/>
            <a:ext cx="2020547" cy="794052"/>
          </a:xfrm>
          <a:prstGeom prst="rect">
            <a:avLst/>
          </a:prstGeom>
        </p:spPr>
      </p:pic>
      <p:sp>
        <p:nvSpPr>
          <p:cNvPr id="49" name="Google Shape;30;p5">
            <a:extLst>
              <a:ext uri="{FF2B5EF4-FFF2-40B4-BE49-F238E27FC236}">
                <a16:creationId xmlns:a16="http://schemas.microsoft.com/office/drawing/2014/main" id="{31E5EEF8-50A5-A949-8303-69D67C2DC0F9}"/>
              </a:ext>
            </a:extLst>
          </p:cNvPr>
          <p:cNvSpPr/>
          <p:nvPr/>
        </p:nvSpPr>
        <p:spPr>
          <a:xfrm>
            <a:off x="1084363" y="1506189"/>
            <a:ext cx="2044800" cy="13769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0290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  <a:alpha val="50000"/>
              </a:schemeClr>
            </a:gs>
            <a:gs pos="50000">
              <a:schemeClr val="accent4">
                <a:lumMod val="60000"/>
                <a:lumOff val="40000"/>
                <a:alpha val="50000"/>
              </a:schemeClr>
            </a:gs>
            <a:gs pos="26000">
              <a:schemeClr val="accent4">
                <a:lumMod val="75000"/>
                <a:alpha val="50000"/>
              </a:schemeClr>
            </a:gs>
            <a:gs pos="75000">
              <a:schemeClr val="accent4">
                <a:lumMod val="40000"/>
                <a:lumOff val="60000"/>
                <a:alpha val="50000"/>
              </a:schemeClr>
            </a:gs>
            <a:gs pos="100000">
              <a:schemeClr val="accent4">
                <a:lumMod val="20000"/>
                <a:lumOff val="80000"/>
                <a:alpha val="50000"/>
              </a:schemeClr>
            </a:gs>
          </a:gsLst>
          <a:lin ang="5400000" scaled="1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04;p15">
            <a:extLst>
              <a:ext uri="{FF2B5EF4-FFF2-40B4-BE49-F238E27FC236}">
                <a16:creationId xmlns:a16="http://schemas.microsoft.com/office/drawing/2014/main" id="{7BED3B4E-DE46-5A4E-97EE-955038377835}"/>
              </a:ext>
            </a:extLst>
          </p:cNvPr>
          <p:cNvSpPr txBox="1">
            <a:spLocks/>
          </p:cNvSpPr>
          <p:nvPr/>
        </p:nvSpPr>
        <p:spPr>
          <a:xfrm>
            <a:off x="3177272" y="763277"/>
            <a:ext cx="7761599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Dream Orphans" panose="02000400000000000000" pitchFamily="2" charset="77"/>
                <a:ea typeface="Dream Orphans" panose="02000400000000000000" pitchFamily="2" charset="7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200"/>
            </a:pPr>
            <a:r>
              <a:rPr lang="en" sz="3200" b="1" dirty="0">
                <a:solidFill>
                  <a:srgbClr val="1C405D"/>
                </a:solidFill>
                <a:ea typeface="Calibri"/>
                <a:cs typeface="Calibri"/>
                <a:sym typeface="Calibri"/>
              </a:rPr>
              <a:t>Challenge Program – Roadmap</a:t>
            </a:r>
            <a:endParaRPr lang="en" b="1" dirty="0"/>
          </a:p>
        </p:txBody>
      </p:sp>
      <p:pic>
        <p:nvPicPr>
          <p:cNvPr id="48" name="Picture 47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89F41BBB-B90D-204C-826F-D7BCA32F3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03" t="329" r="23517"/>
          <a:stretch/>
        </p:blipFill>
        <p:spPr>
          <a:xfrm>
            <a:off x="1086210" y="682210"/>
            <a:ext cx="2020547" cy="794052"/>
          </a:xfrm>
          <a:prstGeom prst="rect">
            <a:avLst/>
          </a:prstGeom>
        </p:spPr>
      </p:pic>
      <p:sp>
        <p:nvSpPr>
          <p:cNvPr id="49" name="Google Shape;30;p5">
            <a:extLst>
              <a:ext uri="{FF2B5EF4-FFF2-40B4-BE49-F238E27FC236}">
                <a16:creationId xmlns:a16="http://schemas.microsoft.com/office/drawing/2014/main" id="{31E5EEF8-50A5-A949-8303-69D67C2DC0F9}"/>
              </a:ext>
            </a:extLst>
          </p:cNvPr>
          <p:cNvSpPr/>
          <p:nvPr/>
        </p:nvSpPr>
        <p:spPr>
          <a:xfrm>
            <a:off x="1084363" y="1506189"/>
            <a:ext cx="2044800" cy="13769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41;p16">
            <a:extLst>
              <a:ext uri="{FF2B5EF4-FFF2-40B4-BE49-F238E27FC236}">
                <a16:creationId xmlns:a16="http://schemas.microsoft.com/office/drawing/2014/main" id="{184EA12C-6D46-F54C-AADF-1735E548E82C}"/>
              </a:ext>
            </a:extLst>
          </p:cNvPr>
          <p:cNvSpPr txBox="1"/>
          <p:nvPr/>
        </p:nvSpPr>
        <p:spPr>
          <a:xfrm>
            <a:off x="1086210" y="1781878"/>
            <a:ext cx="3093000" cy="778200"/>
          </a:xfrm>
          <a:prstGeom prst="rect">
            <a:avLst/>
          </a:prstGeom>
          <a:noFill/>
          <a:ln w="114300" cap="rnd" cmpd="sng">
            <a:solidFill>
              <a:schemeClr val="accent6">
                <a:lumMod val="7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rgbClr val="454F5B"/>
              </a:buClr>
              <a:buSzPts val="2400"/>
              <a:buFont typeface="Calibri"/>
              <a:buNone/>
              <a:defRPr sz="2400" b="1">
                <a:solidFill>
                  <a:srgbClr val="454F5B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" dirty="0">
                <a:sym typeface="Calibri"/>
              </a:rPr>
              <a:t>Module I</a:t>
            </a:r>
            <a:endParaRPr dirty="0"/>
          </a:p>
        </p:txBody>
      </p:sp>
      <p:sp>
        <p:nvSpPr>
          <p:cNvPr id="50" name="Google Shape;141;p16">
            <a:extLst>
              <a:ext uri="{FF2B5EF4-FFF2-40B4-BE49-F238E27FC236}">
                <a16:creationId xmlns:a16="http://schemas.microsoft.com/office/drawing/2014/main" id="{0BAD9B95-848E-D94E-87FF-044D25F824E3}"/>
              </a:ext>
            </a:extLst>
          </p:cNvPr>
          <p:cNvSpPr txBox="1"/>
          <p:nvPr/>
        </p:nvSpPr>
        <p:spPr>
          <a:xfrm>
            <a:off x="4686889" y="1781878"/>
            <a:ext cx="3093000" cy="778200"/>
          </a:xfrm>
          <a:prstGeom prst="rect">
            <a:avLst/>
          </a:prstGeom>
          <a:noFill/>
          <a:ln w="114300" cap="rnd" cmpd="sng">
            <a:solidFill>
              <a:schemeClr val="accent6">
                <a:lumMod val="7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454F5B"/>
              </a:buClr>
              <a:buSzPts val="2400"/>
              <a:buFont typeface="Calibri"/>
              <a:buNone/>
              <a:defRPr sz="2400" b="1">
                <a:solidFill>
                  <a:srgbClr val="454F5B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" dirty="0">
                <a:sym typeface="Calibri"/>
              </a:rPr>
              <a:t>Module II</a:t>
            </a:r>
            <a:endParaRPr dirty="0"/>
          </a:p>
        </p:txBody>
      </p:sp>
      <p:sp>
        <p:nvSpPr>
          <p:cNvPr id="51" name="Google Shape;141;p16">
            <a:extLst>
              <a:ext uri="{FF2B5EF4-FFF2-40B4-BE49-F238E27FC236}">
                <a16:creationId xmlns:a16="http://schemas.microsoft.com/office/drawing/2014/main" id="{7995290F-D31E-9540-AD5D-822568619905}"/>
              </a:ext>
            </a:extLst>
          </p:cNvPr>
          <p:cNvSpPr txBox="1"/>
          <p:nvPr/>
        </p:nvSpPr>
        <p:spPr>
          <a:xfrm>
            <a:off x="8287568" y="1781878"/>
            <a:ext cx="3093000" cy="778200"/>
          </a:xfrm>
          <a:prstGeom prst="rect">
            <a:avLst/>
          </a:prstGeom>
          <a:noFill/>
          <a:ln w="114300" cap="rnd" cmpd="sng">
            <a:solidFill>
              <a:schemeClr val="accent6">
                <a:lumMod val="7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454F5B"/>
              </a:buClr>
              <a:buSzPts val="2400"/>
              <a:buFont typeface="Calibri"/>
              <a:buNone/>
              <a:defRPr sz="2400" b="1">
                <a:solidFill>
                  <a:srgbClr val="454F5B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" dirty="0">
                <a:sym typeface="Calibri"/>
              </a:rPr>
              <a:t>Module III</a:t>
            </a:r>
            <a:endParaRPr dirty="0"/>
          </a:p>
        </p:txBody>
      </p:sp>
      <p:sp>
        <p:nvSpPr>
          <p:cNvPr id="52" name="Google Shape;637;p46">
            <a:extLst>
              <a:ext uri="{FF2B5EF4-FFF2-40B4-BE49-F238E27FC236}">
                <a16:creationId xmlns:a16="http://schemas.microsoft.com/office/drawing/2014/main" id="{80E527B6-1107-E44E-98D5-1A09F5184CCC}"/>
              </a:ext>
            </a:extLst>
          </p:cNvPr>
          <p:cNvSpPr/>
          <p:nvPr/>
        </p:nvSpPr>
        <p:spPr>
          <a:xfrm>
            <a:off x="1086210" y="2767069"/>
            <a:ext cx="3002946" cy="778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-TR" sz="2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Entrepreneurship 101</a:t>
            </a:r>
            <a:endParaRPr sz="2000" b="1" i="0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53" name="Google Shape;637;p46">
            <a:extLst>
              <a:ext uri="{FF2B5EF4-FFF2-40B4-BE49-F238E27FC236}">
                <a16:creationId xmlns:a16="http://schemas.microsoft.com/office/drawing/2014/main" id="{3BCFC4E2-C956-9B4B-9F1E-E7DD382A8580}"/>
              </a:ext>
            </a:extLst>
          </p:cNvPr>
          <p:cNvSpPr/>
          <p:nvPr/>
        </p:nvSpPr>
        <p:spPr>
          <a:xfrm>
            <a:off x="1119672" y="4654065"/>
            <a:ext cx="3002946" cy="778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lnSpc>
                <a:spcPct val="95000"/>
              </a:lnSpc>
              <a:buSzPts val="1400"/>
            </a:pPr>
            <a:r>
              <a:rPr lang="en" sz="2000" b="1" dirty="0">
                <a:solidFill>
                  <a:srgbClr val="E97853"/>
                </a:solidFill>
                <a:latin typeface="Calibri"/>
                <a:ea typeface="Calibri"/>
                <a:cs typeface="Calibri"/>
                <a:sym typeface="Calibri"/>
              </a:rPr>
              <a:t>Dream</a:t>
            </a:r>
            <a:r>
              <a:rPr lang="tr-TR" sz="2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2Live® Design-Inno Workshop</a:t>
            </a:r>
            <a:endParaRPr sz="2000" b="1" i="0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54" name="Google Shape;637;p46">
            <a:extLst>
              <a:ext uri="{FF2B5EF4-FFF2-40B4-BE49-F238E27FC236}">
                <a16:creationId xmlns:a16="http://schemas.microsoft.com/office/drawing/2014/main" id="{214455D7-3672-9446-AAF3-AE28A5605E10}"/>
              </a:ext>
            </a:extLst>
          </p:cNvPr>
          <p:cNvSpPr/>
          <p:nvPr/>
        </p:nvSpPr>
        <p:spPr>
          <a:xfrm>
            <a:off x="1086210" y="3682772"/>
            <a:ext cx="3002946" cy="778201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5000"/>
              </a:lnSpc>
              <a:buSzPts val="1400"/>
            </a:pP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Design </a:t>
            </a:r>
          </a:p>
          <a:p>
            <a:pPr algn="ctr">
              <a:lnSpc>
                <a:spcPct val="95000"/>
              </a:lnSpc>
              <a:buSzPts val="1400"/>
            </a:pP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Thinking</a:t>
            </a:r>
            <a:endParaRPr sz="2000" b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5" name="Google Shape;637;p46">
            <a:extLst>
              <a:ext uri="{FF2B5EF4-FFF2-40B4-BE49-F238E27FC236}">
                <a16:creationId xmlns:a16="http://schemas.microsoft.com/office/drawing/2014/main" id="{C88BD3AD-57E4-8345-977A-9561777A0639}"/>
              </a:ext>
            </a:extLst>
          </p:cNvPr>
          <p:cNvSpPr/>
          <p:nvPr/>
        </p:nvSpPr>
        <p:spPr>
          <a:xfrm>
            <a:off x="4692776" y="2767069"/>
            <a:ext cx="3002946" cy="778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-TR" sz="2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Business </a:t>
            </a: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-TR" sz="2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  <a:endParaRPr sz="2000" b="1" i="0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56" name="Google Shape;637;p46">
            <a:extLst>
              <a:ext uri="{FF2B5EF4-FFF2-40B4-BE49-F238E27FC236}">
                <a16:creationId xmlns:a16="http://schemas.microsoft.com/office/drawing/2014/main" id="{80F0A59E-077D-B945-8EB8-22D926BC512D}"/>
              </a:ext>
            </a:extLst>
          </p:cNvPr>
          <p:cNvSpPr/>
          <p:nvPr/>
        </p:nvSpPr>
        <p:spPr>
          <a:xfrm>
            <a:off x="4686889" y="3670202"/>
            <a:ext cx="3002946" cy="778201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5000"/>
              </a:lnSpc>
              <a:buSzPts val="1400"/>
            </a:pP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Business </a:t>
            </a:r>
          </a:p>
          <a:p>
            <a:pPr algn="ctr">
              <a:lnSpc>
                <a:spcPct val="95000"/>
              </a:lnSpc>
              <a:buSzPts val="1400"/>
            </a:pP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Modelling</a:t>
            </a:r>
            <a:endParaRPr sz="2000" b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7" name="Google Shape;637;p46">
            <a:extLst>
              <a:ext uri="{FF2B5EF4-FFF2-40B4-BE49-F238E27FC236}">
                <a16:creationId xmlns:a16="http://schemas.microsoft.com/office/drawing/2014/main" id="{D83245EC-0B96-6949-AC26-6061EFD46BE7}"/>
              </a:ext>
            </a:extLst>
          </p:cNvPr>
          <p:cNvSpPr/>
          <p:nvPr/>
        </p:nvSpPr>
        <p:spPr>
          <a:xfrm>
            <a:off x="8305229" y="2767069"/>
            <a:ext cx="3002946" cy="785932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-TR" sz="2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Project &amp; Financial Planning</a:t>
            </a:r>
            <a:endParaRPr sz="2000" b="1" i="0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58" name="Google Shape;637;p46">
            <a:extLst>
              <a:ext uri="{FF2B5EF4-FFF2-40B4-BE49-F238E27FC236}">
                <a16:creationId xmlns:a16="http://schemas.microsoft.com/office/drawing/2014/main" id="{528BBFA3-E274-C64A-A409-2912EAD92E06}"/>
              </a:ext>
            </a:extLst>
          </p:cNvPr>
          <p:cNvSpPr/>
          <p:nvPr/>
        </p:nvSpPr>
        <p:spPr>
          <a:xfrm>
            <a:off x="8299342" y="3670203"/>
            <a:ext cx="3002946" cy="778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5000"/>
              </a:lnSpc>
              <a:buSzPts val="1400"/>
            </a:pP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Piloting &amp; </a:t>
            </a:r>
          </a:p>
          <a:p>
            <a:pPr algn="ctr">
              <a:lnSpc>
                <a:spcPct val="95000"/>
              </a:lnSpc>
              <a:buSzPts val="1400"/>
            </a:pP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Prototyping</a:t>
            </a:r>
            <a:endParaRPr sz="2000" b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9" name="Google Shape;125;p15">
            <a:extLst>
              <a:ext uri="{FF2B5EF4-FFF2-40B4-BE49-F238E27FC236}">
                <a16:creationId xmlns:a16="http://schemas.microsoft.com/office/drawing/2014/main" id="{BD7D1974-0F44-034C-9E62-71C79827155F}"/>
              </a:ext>
            </a:extLst>
          </p:cNvPr>
          <p:cNvSpPr txBox="1"/>
          <p:nvPr/>
        </p:nvSpPr>
        <p:spPr>
          <a:xfrm>
            <a:off x="8663271" y="4764668"/>
            <a:ext cx="2600830" cy="58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2400"/>
              <a:buFont typeface="Montserrat"/>
              <a:buNone/>
            </a:pPr>
            <a:r>
              <a:rPr lang="en" sz="2400" b="1" i="0" u="none" strike="noStrike" cap="none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Certification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" name="Google Shape;160;p16">
            <a:extLst>
              <a:ext uri="{FF2B5EF4-FFF2-40B4-BE49-F238E27FC236}">
                <a16:creationId xmlns:a16="http://schemas.microsoft.com/office/drawing/2014/main" id="{F44F3DE6-6EC4-F349-8523-972E0DB25A10}"/>
              </a:ext>
            </a:extLst>
          </p:cNvPr>
          <p:cNvGrpSpPr/>
          <p:nvPr/>
        </p:nvGrpSpPr>
        <p:grpSpPr>
          <a:xfrm>
            <a:off x="10845572" y="4727789"/>
            <a:ext cx="987998" cy="778200"/>
            <a:chOff x="5297950" y="1632050"/>
            <a:chExt cx="426200" cy="431100"/>
          </a:xfrm>
        </p:grpSpPr>
        <p:sp>
          <p:nvSpPr>
            <p:cNvPr id="61" name="Google Shape;161;p16">
              <a:extLst>
                <a:ext uri="{FF2B5EF4-FFF2-40B4-BE49-F238E27FC236}">
                  <a16:creationId xmlns:a16="http://schemas.microsoft.com/office/drawing/2014/main" id="{E2C796C3-2E9A-134A-BAB8-FEC9A4493E67}"/>
                </a:ext>
              </a:extLst>
            </p:cNvPr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62;p16">
              <a:extLst>
                <a:ext uri="{FF2B5EF4-FFF2-40B4-BE49-F238E27FC236}">
                  <a16:creationId xmlns:a16="http://schemas.microsoft.com/office/drawing/2014/main" id="{6E3D9C7A-619F-BC48-A8E5-AEB98297C85B}"/>
                </a:ext>
              </a:extLst>
            </p:cNvPr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3" name="Google Shape;181;p17">
            <a:extLst>
              <a:ext uri="{FF2B5EF4-FFF2-40B4-BE49-F238E27FC236}">
                <a16:creationId xmlns:a16="http://schemas.microsoft.com/office/drawing/2014/main" id="{B2CF438C-23C7-CC44-A585-462961E45C79}"/>
              </a:ext>
            </a:extLst>
          </p:cNvPr>
          <p:cNvCxnSpPr/>
          <p:nvPr/>
        </p:nvCxnSpPr>
        <p:spPr>
          <a:xfrm rot="5400000" flipH="1">
            <a:off x="168619" y="4994003"/>
            <a:ext cx="1662546" cy="1"/>
          </a:xfrm>
          <a:prstGeom prst="straightConnector1">
            <a:avLst/>
          </a:prstGeom>
          <a:noFill/>
          <a:ln w="19050" cap="flat" cmpd="sng">
            <a:solidFill>
              <a:srgbClr val="969696"/>
            </a:solidFill>
            <a:prstDash val="dot"/>
            <a:round/>
            <a:headEnd type="none" w="sm" len="sm"/>
            <a:tailEnd type="none" w="sm" len="sm"/>
          </a:ln>
          <a:effectLst>
            <a:reflection stA="52000" endA="300" endPos="35000" sy="-100000" algn="bl" rotWithShape="0"/>
          </a:effectLst>
        </p:spPr>
      </p:cxnSp>
      <p:sp>
        <p:nvSpPr>
          <p:cNvPr id="64" name="Google Shape;183;p17">
            <a:extLst>
              <a:ext uri="{FF2B5EF4-FFF2-40B4-BE49-F238E27FC236}">
                <a16:creationId xmlns:a16="http://schemas.microsoft.com/office/drawing/2014/main" id="{33C1E309-B471-DE48-A140-1A5DAE3EE599}"/>
              </a:ext>
            </a:extLst>
          </p:cNvPr>
          <p:cNvSpPr/>
          <p:nvPr/>
        </p:nvSpPr>
        <p:spPr>
          <a:xfrm>
            <a:off x="999891" y="5649089"/>
            <a:ext cx="1369419" cy="3523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90500" marR="0" lvl="0" indent="-1905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Calibri"/>
              <a:buNone/>
            </a:pPr>
            <a:r>
              <a:rPr lang="en" sz="14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Day 1</a:t>
            </a:r>
            <a:endParaRPr sz="1400" b="0" i="0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cxnSp>
        <p:nvCxnSpPr>
          <p:cNvPr id="65" name="Google Shape;181;p17">
            <a:extLst>
              <a:ext uri="{FF2B5EF4-FFF2-40B4-BE49-F238E27FC236}">
                <a16:creationId xmlns:a16="http://schemas.microsoft.com/office/drawing/2014/main" id="{24B58343-AF73-D846-BF2F-6F92FEB245B5}"/>
              </a:ext>
            </a:extLst>
          </p:cNvPr>
          <p:cNvCxnSpPr/>
          <p:nvPr/>
        </p:nvCxnSpPr>
        <p:spPr>
          <a:xfrm rot="5400000" flipH="1">
            <a:off x="3735365" y="5145711"/>
            <a:ext cx="1662546" cy="1"/>
          </a:xfrm>
          <a:prstGeom prst="straightConnector1">
            <a:avLst/>
          </a:prstGeom>
          <a:noFill/>
          <a:ln w="19050" cap="flat" cmpd="sng">
            <a:solidFill>
              <a:srgbClr val="969696"/>
            </a:solidFill>
            <a:prstDash val="dot"/>
            <a:round/>
            <a:headEnd type="none" w="sm" len="sm"/>
            <a:tailEnd type="none" w="sm" len="sm"/>
          </a:ln>
          <a:effectLst>
            <a:reflection stA="52000" endA="300" endPos="35000" sy="-100000" algn="bl" rotWithShape="0"/>
          </a:effectLst>
        </p:spPr>
      </p:cxnSp>
      <p:sp>
        <p:nvSpPr>
          <p:cNvPr id="66" name="Google Shape;183;p17">
            <a:extLst>
              <a:ext uri="{FF2B5EF4-FFF2-40B4-BE49-F238E27FC236}">
                <a16:creationId xmlns:a16="http://schemas.microsoft.com/office/drawing/2014/main" id="{F538F025-0375-0649-8698-4C9175B1FD0C}"/>
              </a:ext>
            </a:extLst>
          </p:cNvPr>
          <p:cNvSpPr/>
          <p:nvPr/>
        </p:nvSpPr>
        <p:spPr>
          <a:xfrm>
            <a:off x="4566832" y="5654351"/>
            <a:ext cx="1369419" cy="3523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90500" marR="0" lvl="0" indent="-1905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Calibri"/>
              <a:buNone/>
            </a:pPr>
            <a:r>
              <a:rPr lang="en" sz="14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Day 2</a:t>
            </a:r>
            <a:endParaRPr sz="1400" b="0" i="0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cxnSp>
        <p:nvCxnSpPr>
          <p:cNvPr id="67" name="Google Shape;181;p17">
            <a:extLst>
              <a:ext uri="{FF2B5EF4-FFF2-40B4-BE49-F238E27FC236}">
                <a16:creationId xmlns:a16="http://schemas.microsoft.com/office/drawing/2014/main" id="{C6569EA8-7BEB-BF4B-8CBD-28EDB4374CBA}"/>
              </a:ext>
            </a:extLst>
          </p:cNvPr>
          <p:cNvCxnSpPr/>
          <p:nvPr/>
        </p:nvCxnSpPr>
        <p:spPr>
          <a:xfrm rot="5400000" flipH="1">
            <a:off x="7319802" y="5093956"/>
            <a:ext cx="1662546" cy="1"/>
          </a:xfrm>
          <a:prstGeom prst="straightConnector1">
            <a:avLst/>
          </a:prstGeom>
          <a:noFill/>
          <a:ln w="19050" cap="flat" cmpd="sng">
            <a:solidFill>
              <a:srgbClr val="969696"/>
            </a:solidFill>
            <a:prstDash val="dot"/>
            <a:round/>
            <a:headEnd type="none" w="sm" len="sm"/>
            <a:tailEnd type="none" w="sm" len="sm"/>
          </a:ln>
          <a:effectLst>
            <a:reflection stA="52000" endA="300" endPos="35000" sy="-100000" algn="bl" rotWithShape="0"/>
          </a:effectLst>
        </p:spPr>
      </p:cxnSp>
      <p:sp>
        <p:nvSpPr>
          <p:cNvPr id="68" name="Google Shape;183;p17">
            <a:extLst>
              <a:ext uri="{FF2B5EF4-FFF2-40B4-BE49-F238E27FC236}">
                <a16:creationId xmlns:a16="http://schemas.microsoft.com/office/drawing/2014/main" id="{CD9A01B0-7AC0-8D42-A982-EC25BB812716}"/>
              </a:ext>
            </a:extLst>
          </p:cNvPr>
          <p:cNvSpPr/>
          <p:nvPr/>
        </p:nvSpPr>
        <p:spPr>
          <a:xfrm>
            <a:off x="8151269" y="5646664"/>
            <a:ext cx="1369419" cy="3523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90500" marR="0" lvl="0" indent="-1905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Calibri"/>
              <a:buNone/>
            </a:pPr>
            <a:r>
              <a:rPr lang="en" sz="14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Day 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cxnSp>
        <p:nvCxnSpPr>
          <p:cNvPr id="69" name="Google Shape;181;p17">
            <a:extLst>
              <a:ext uri="{FF2B5EF4-FFF2-40B4-BE49-F238E27FC236}">
                <a16:creationId xmlns:a16="http://schemas.microsoft.com/office/drawing/2014/main" id="{CFAF2E38-0E90-0540-847D-E55A40EFC741}"/>
              </a:ext>
            </a:extLst>
          </p:cNvPr>
          <p:cNvCxnSpPr>
            <a:cxnSpLocks/>
          </p:cNvCxnSpPr>
          <p:nvPr/>
        </p:nvCxnSpPr>
        <p:spPr>
          <a:xfrm flipH="1">
            <a:off x="2369310" y="5999039"/>
            <a:ext cx="1944622" cy="0"/>
          </a:xfrm>
          <a:prstGeom prst="straightConnector1">
            <a:avLst/>
          </a:prstGeom>
          <a:noFill/>
          <a:ln w="19050" cap="flat" cmpd="sng">
            <a:solidFill>
              <a:srgbClr val="969696"/>
            </a:solidFill>
            <a:prstDash val="dot"/>
            <a:round/>
            <a:headEnd type="none" w="sm" len="sm"/>
            <a:tailEnd type="none" w="sm" len="sm"/>
          </a:ln>
          <a:effectLst>
            <a:reflection stA="52000" endA="300" endPos="35000" sy="-100000" algn="bl" rotWithShape="0"/>
          </a:effectLst>
        </p:spPr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EE9AEEE-22A1-D14C-9537-654731FC6329}"/>
              </a:ext>
            </a:extLst>
          </p:cNvPr>
          <p:cNvSpPr txBox="1"/>
          <p:nvPr/>
        </p:nvSpPr>
        <p:spPr>
          <a:xfrm>
            <a:off x="2369125" y="5698949"/>
            <a:ext cx="2197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1 month</a:t>
            </a:r>
          </a:p>
        </p:txBody>
      </p:sp>
      <p:cxnSp>
        <p:nvCxnSpPr>
          <p:cNvPr id="71" name="Google Shape;181;p17">
            <a:extLst>
              <a:ext uri="{FF2B5EF4-FFF2-40B4-BE49-F238E27FC236}">
                <a16:creationId xmlns:a16="http://schemas.microsoft.com/office/drawing/2014/main" id="{D7B82F35-CDF7-2649-969E-2549BD93B833}"/>
              </a:ext>
            </a:extLst>
          </p:cNvPr>
          <p:cNvCxnSpPr>
            <a:cxnSpLocks/>
          </p:cNvCxnSpPr>
          <p:nvPr/>
        </p:nvCxnSpPr>
        <p:spPr>
          <a:xfrm flipH="1">
            <a:off x="5957888" y="5999703"/>
            <a:ext cx="1944622" cy="0"/>
          </a:xfrm>
          <a:prstGeom prst="straightConnector1">
            <a:avLst/>
          </a:prstGeom>
          <a:noFill/>
          <a:ln w="19050" cap="flat" cmpd="sng">
            <a:solidFill>
              <a:srgbClr val="969696"/>
            </a:solidFill>
            <a:prstDash val="dot"/>
            <a:round/>
            <a:headEnd type="none" w="sm" len="sm"/>
            <a:tailEnd type="none" w="sm" len="sm"/>
          </a:ln>
          <a:effectLst>
            <a:reflection stA="52000" endA="300" endPos="35000" sy="-100000" algn="bl" rotWithShape="0"/>
          </a:effectLst>
        </p:spPr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E40B03BD-DAF7-C449-B3B4-AEBBD59708C5}"/>
              </a:ext>
            </a:extLst>
          </p:cNvPr>
          <p:cNvSpPr txBox="1"/>
          <p:nvPr/>
        </p:nvSpPr>
        <p:spPr>
          <a:xfrm>
            <a:off x="5957703" y="5699613"/>
            <a:ext cx="2197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1 month</a:t>
            </a:r>
          </a:p>
        </p:txBody>
      </p:sp>
    </p:spTree>
    <p:extLst>
      <p:ext uri="{BB962C8B-B14F-4D97-AF65-F5344CB8AC3E}">
        <p14:creationId xmlns:p14="http://schemas.microsoft.com/office/powerpoint/2010/main" val="1436312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  <a:alpha val="50000"/>
              </a:schemeClr>
            </a:gs>
            <a:gs pos="50000">
              <a:schemeClr val="accent4">
                <a:lumMod val="60000"/>
                <a:lumOff val="40000"/>
                <a:alpha val="50000"/>
              </a:schemeClr>
            </a:gs>
            <a:gs pos="26000">
              <a:schemeClr val="accent4">
                <a:lumMod val="75000"/>
                <a:alpha val="50000"/>
              </a:schemeClr>
            </a:gs>
            <a:gs pos="75000">
              <a:schemeClr val="accent4">
                <a:lumMod val="40000"/>
                <a:lumOff val="60000"/>
                <a:alpha val="50000"/>
              </a:schemeClr>
            </a:gs>
            <a:gs pos="100000">
              <a:schemeClr val="accent4">
                <a:lumMod val="20000"/>
                <a:lumOff val="80000"/>
                <a:alpha val="50000"/>
              </a:schemeClr>
            </a:gs>
          </a:gsLst>
          <a:lin ang="5400000" scaled="1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04;p15">
            <a:extLst>
              <a:ext uri="{FF2B5EF4-FFF2-40B4-BE49-F238E27FC236}">
                <a16:creationId xmlns:a16="http://schemas.microsoft.com/office/drawing/2014/main" id="{7BED3B4E-DE46-5A4E-97EE-955038377835}"/>
              </a:ext>
            </a:extLst>
          </p:cNvPr>
          <p:cNvSpPr txBox="1">
            <a:spLocks/>
          </p:cNvSpPr>
          <p:nvPr/>
        </p:nvSpPr>
        <p:spPr>
          <a:xfrm>
            <a:off x="3177272" y="763277"/>
            <a:ext cx="7761599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Dream Orphans" panose="02000400000000000000" pitchFamily="2" charset="77"/>
                <a:ea typeface="Dream Orphans" panose="02000400000000000000" pitchFamily="2" charset="7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200"/>
            </a:pPr>
            <a:r>
              <a:rPr lang="en" sz="3200" b="1" dirty="0">
                <a:solidFill>
                  <a:srgbClr val="1C405D"/>
                </a:solidFill>
                <a:ea typeface="Calibri"/>
                <a:cs typeface="Calibri"/>
                <a:sym typeface="Calibri"/>
              </a:rPr>
              <a:t>Challenge Program – Know How To Plan</a:t>
            </a:r>
            <a:endParaRPr lang="en" b="1" dirty="0"/>
          </a:p>
        </p:txBody>
      </p:sp>
      <p:pic>
        <p:nvPicPr>
          <p:cNvPr id="48" name="Picture 47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89F41BBB-B90D-204C-826F-D7BCA32F3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03" t="329" r="23517"/>
          <a:stretch/>
        </p:blipFill>
        <p:spPr>
          <a:xfrm>
            <a:off x="1086210" y="682210"/>
            <a:ext cx="2020547" cy="794052"/>
          </a:xfrm>
          <a:prstGeom prst="rect">
            <a:avLst/>
          </a:prstGeom>
        </p:spPr>
      </p:pic>
      <p:sp>
        <p:nvSpPr>
          <p:cNvPr id="29" name="Google Shape;30;p5">
            <a:extLst>
              <a:ext uri="{FF2B5EF4-FFF2-40B4-BE49-F238E27FC236}">
                <a16:creationId xmlns:a16="http://schemas.microsoft.com/office/drawing/2014/main" id="{D3A2D9BC-B7FE-FE43-8520-518607BB59C3}"/>
              </a:ext>
            </a:extLst>
          </p:cNvPr>
          <p:cNvSpPr/>
          <p:nvPr/>
        </p:nvSpPr>
        <p:spPr>
          <a:xfrm>
            <a:off x="1084363" y="1506189"/>
            <a:ext cx="2044800" cy="13769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" name="Google Shape;293;p21">
            <a:extLst>
              <a:ext uri="{FF2B5EF4-FFF2-40B4-BE49-F238E27FC236}">
                <a16:creationId xmlns:a16="http://schemas.microsoft.com/office/drawing/2014/main" id="{3490A09C-D02C-9242-B00C-ADE7C17FCA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6913557"/>
              </p:ext>
            </p:extLst>
          </p:nvPr>
        </p:nvGraphicFramePr>
        <p:xfrm>
          <a:off x="116950" y="1761602"/>
          <a:ext cx="11958100" cy="4153575"/>
        </p:xfrm>
        <a:graphic>
          <a:graphicData uri="http://schemas.openxmlformats.org/drawingml/2006/table">
            <a:tbl>
              <a:tblPr>
                <a:noFill/>
                <a:tableStyleId>{57146941-40B7-4E2B-A62C-440E47C323BE}</a:tableStyleId>
              </a:tblPr>
              <a:tblGrid>
                <a:gridCol w="1572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4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3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Calibri"/>
                        </a:rPr>
                        <a:t>Sessions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Objective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Methods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Tools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Duration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Business Planning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learn why and how a Business Plan is developed and transform current insight into a Business Plan in order to make the next steps 'concrete' and 'actionable'.</a:t>
                      </a:r>
                      <a:endParaRPr sz="1000" b="0" i="0" u="none" strike="noStrike" cap="none" dirty="0">
                        <a:solidFill>
                          <a:srgbClr val="1C405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Is A Business Plan?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Why Do We Need a Business Plan? 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Opportunity/Challenge/Expectation Definition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Is The Solution Proposal?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Business Plan:</a:t>
                      </a:r>
                      <a:endParaRPr sz="1400" u="none" strike="noStrike" cap="none" dirty="0"/>
                    </a:p>
                    <a:p>
                      <a:pPr marL="171450" marR="0" lvl="1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Why Topic Selected: Background/Situation</a:t>
                      </a:r>
                      <a:endParaRPr sz="1400" u="none" strike="noStrike" cap="none" dirty="0"/>
                    </a:p>
                    <a:p>
                      <a:pPr marL="171450" marR="0" lvl="1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Strategies/Goals and Targets</a:t>
                      </a:r>
                      <a:endParaRPr sz="1400" u="none" strike="noStrike" cap="none" dirty="0"/>
                    </a:p>
                    <a:p>
                      <a:pPr marL="171450" marR="0" lvl="2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Implementation Actions</a:t>
                      </a:r>
                      <a:endParaRPr sz="1400" u="none" strike="noStrike" cap="none" dirty="0"/>
                    </a:p>
                    <a:p>
                      <a:pPr marL="171450" marR="0" lvl="2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Resources/Financials / Budgeting</a:t>
                      </a:r>
                      <a:endParaRPr sz="1400" u="none" strike="noStrike" cap="none" dirty="0"/>
                    </a:p>
                    <a:p>
                      <a:pPr marL="171450" marR="0" lvl="2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Timeline</a:t>
                      </a:r>
                      <a:endParaRPr sz="1400" u="none" strike="noStrike" cap="none" dirty="0"/>
                    </a:p>
                    <a:p>
                      <a:pPr marL="171450" marR="0" lvl="2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Team and Organization</a:t>
                      </a:r>
                      <a:endParaRPr sz="1400" u="none" strike="noStrike" cap="none" dirty="0"/>
                    </a:p>
                    <a:p>
                      <a:pPr marL="171450" marR="0" lvl="2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 of Stakeholders</a:t>
                      </a:r>
                      <a:endParaRPr sz="1400" u="none" strike="noStrike" cap="none" dirty="0"/>
                    </a:p>
                  </a:txBody>
                  <a:tcPr marL="9000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Seminar (Active Learning)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Workshop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Exercise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Hoshin Kanri Business Plan Template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Workshop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Coaching &amp; Peer Coaching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tr-TR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 3 of Program (1 Month following  Module I)</a:t>
                      </a:r>
                      <a:endParaRPr lang="tr-TR" sz="1400" u="none" strike="noStrike" cap="none"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tr-TR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½ Days</a:t>
                      </a:r>
                      <a:endParaRPr sz="1000" b="0" i="0" u="none" strike="noStrike" cap="none" dirty="0">
                        <a:solidFill>
                          <a:srgbClr val="1C405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18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tr-TR" sz="1200" b="1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Business (Go-To-Market) Model: Business Canvas as a Strategy &amp; Innovation Model</a:t>
                      </a:r>
                      <a:endParaRPr lang="tr-TR" sz="1400" u="none" strike="noStrike" cap="none"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learn why and how a promising Business Model is developed and transform current insight and Plans into a Business Model in order to create competitive advantage and differentiation through Value Proposition; structure the Revenue and Cost model. 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Business Model will further enhance the Business and Implementation Planning.</a:t>
                      </a:r>
                      <a:endParaRPr sz="1000" b="0" i="0" u="none" strike="noStrike" cap="none" dirty="0">
                        <a:solidFill>
                          <a:srgbClr val="1C405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Is A Business Model?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Why Do We Need a Business Model?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Business Canvas </a:t>
                      </a:r>
                      <a:endParaRPr sz="1400" u="none" strike="noStrike" cap="none" dirty="0"/>
                    </a:p>
                    <a:p>
                      <a:pPr marL="360363" marR="0" lvl="2" indent="-1746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None/>
                        <a:tabLst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Target Audience</a:t>
                      </a:r>
                      <a:endParaRPr sz="1400" u="none" strike="noStrike" cap="none" dirty="0"/>
                    </a:p>
                    <a:p>
                      <a:pPr marL="360363" marR="0" lvl="2" indent="-1746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None/>
                        <a:tabLst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Channels</a:t>
                      </a:r>
                      <a:endParaRPr sz="1400" u="none" strike="noStrike" cap="none" dirty="0"/>
                    </a:p>
                    <a:p>
                      <a:pPr marL="360363" marR="0" lvl="2" indent="-1746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None/>
                        <a:tabLst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Customer Relations</a:t>
                      </a:r>
                      <a:endParaRPr sz="1400" u="none" strike="noStrike" cap="none" dirty="0"/>
                    </a:p>
                    <a:p>
                      <a:pPr marL="360363" marR="0" lvl="2" indent="-1746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None/>
                        <a:tabLst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Value Proposition</a:t>
                      </a:r>
                      <a:endParaRPr sz="1400" u="none" strike="noStrike" cap="none" dirty="0"/>
                    </a:p>
                    <a:p>
                      <a:pPr marL="360363" marR="0" lvl="2" indent="-1746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None/>
                        <a:tabLst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Key Resources</a:t>
                      </a:r>
                      <a:endParaRPr sz="1400" u="none" strike="noStrike" cap="none" dirty="0"/>
                    </a:p>
                    <a:p>
                      <a:pPr marL="360363" marR="0" lvl="2" indent="-1746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None/>
                        <a:tabLst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Key Activities</a:t>
                      </a:r>
                      <a:endParaRPr sz="1400" u="none" strike="noStrike" cap="none" dirty="0"/>
                    </a:p>
                    <a:p>
                      <a:pPr marL="360363" marR="0" lvl="2" indent="-1746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None/>
                        <a:tabLst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Key Partnerships</a:t>
                      </a:r>
                      <a:endParaRPr sz="1400" u="none" strike="noStrike" cap="none" dirty="0"/>
                    </a:p>
                    <a:p>
                      <a:pPr marL="360363" marR="0" lvl="2" indent="-1746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None/>
                        <a:tabLst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Cost Model</a:t>
                      </a:r>
                      <a:endParaRPr sz="1400" u="none" strike="noStrike" cap="none" dirty="0"/>
                    </a:p>
                    <a:p>
                      <a:pPr marL="360363" marR="0" lvl="2" indent="-1746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None/>
                        <a:tabLst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Revenue Model</a:t>
                      </a:r>
                      <a:endParaRPr sz="1400" u="none" strike="noStrike" cap="none" dirty="0"/>
                    </a:p>
                    <a:p>
                      <a:pPr marL="360363" marR="0" lvl="2" indent="-1746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None/>
                        <a:tabLst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Key Success Factors</a:t>
                      </a:r>
                      <a:endParaRPr lang="tr-TR" sz="1400" u="none" strike="noStrike" cap="none" dirty="0"/>
                    </a:p>
                  </a:txBody>
                  <a:tcPr marL="9000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tr-TR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Seminar (Active Learning)</a:t>
                      </a:r>
                      <a:endParaRPr lang="tr-TR"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Workshop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Exercise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Business Canvas Template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Workshop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Coaching &amp; Peer Coaching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tr-TR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 3 of Program (1 Month following  Module I)</a:t>
                      </a:r>
                      <a:endParaRPr lang="tr-TR" sz="1400" u="none" strike="noStrike" cap="none"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tr-TR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½ Days</a:t>
                      </a:r>
                      <a:endParaRPr sz="1000" b="0" i="0" u="none" strike="noStrike" cap="none" dirty="0">
                        <a:solidFill>
                          <a:srgbClr val="1C405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1" name="Google Shape;294;p21">
            <a:extLst>
              <a:ext uri="{FF2B5EF4-FFF2-40B4-BE49-F238E27FC236}">
                <a16:creationId xmlns:a16="http://schemas.microsoft.com/office/drawing/2014/main" id="{E7A50BAB-6C34-5244-AFA7-246914325353}"/>
              </a:ext>
            </a:extLst>
          </p:cNvPr>
          <p:cNvGrpSpPr/>
          <p:nvPr/>
        </p:nvGrpSpPr>
        <p:grpSpPr>
          <a:xfrm>
            <a:off x="212265" y="836124"/>
            <a:ext cx="807771" cy="807769"/>
            <a:chOff x="212265" y="836124"/>
            <a:chExt cx="807771" cy="807769"/>
          </a:xfrm>
        </p:grpSpPr>
        <p:grpSp>
          <p:nvGrpSpPr>
            <p:cNvPr id="32" name="Google Shape;295;p21">
              <a:extLst>
                <a:ext uri="{FF2B5EF4-FFF2-40B4-BE49-F238E27FC236}">
                  <a16:creationId xmlns:a16="http://schemas.microsoft.com/office/drawing/2014/main" id="{71C6F52F-B16A-6A4E-9A2C-109E540F90D7}"/>
                </a:ext>
              </a:extLst>
            </p:cNvPr>
            <p:cNvGrpSpPr/>
            <p:nvPr/>
          </p:nvGrpSpPr>
          <p:grpSpPr>
            <a:xfrm>
              <a:off x="212266" y="836124"/>
              <a:ext cx="807770" cy="807769"/>
              <a:chOff x="3782699" y="1538287"/>
              <a:chExt cx="1578601" cy="1578600"/>
            </a:xfrm>
          </p:grpSpPr>
          <p:sp>
            <p:nvSpPr>
              <p:cNvPr id="34" name="Google Shape;296;p21">
                <a:extLst>
                  <a:ext uri="{FF2B5EF4-FFF2-40B4-BE49-F238E27FC236}">
                    <a16:creationId xmlns:a16="http://schemas.microsoft.com/office/drawing/2014/main" id="{472DED99-FFBD-064E-8DC0-52507312FC66}"/>
                  </a:ext>
                </a:extLst>
              </p:cNvPr>
              <p:cNvSpPr/>
              <p:nvPr/>
            </p:nvSpPr>
            <p:spPr>
              <a:xfrm>
                <a:off x="3782700" y="2757487"/>
                <a:ext cx="359400" cy="359400"/>
              </a:xfrm>
              <a:prstGeom prst="corner">
                <a:avLst>
                  <a:gd name="adj1" fmla="val 50000"/>
                  <a:gd name="adj2" fmla="val 50000"/>
                </a:avLst>
              </a:prstGeom>
              <a:solidFill>
                <a:srgbClr val="2855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297;p21">
                <a:extLst>
                  <a:ext uri="{FF2B5EF4-FFF2-40B4-BE49-F238E27FC236}">
                    <a16:creationId xmlns:a16="http://schemas.microsoft.com/office/drawing/2014/main" id="{148AD1DF-23D0-514D-A649-4DEF8D97FFD2}"/>
                  </a:ext>
                </a:extLst>
              </p:cNvPr>
              <p:cNvSpPr/>
              <p:nvPr/>
            </p:nvSpPr>
            <p:spPr>
              <a:xfrm rot="-5400000">
                <a:off x="5001900" y="2757487"/>
                <a:ext cx="359400" cy="359400"/>
              </a:xfrm>
              <a:prstGeom prst="corner">
                <a:avLst>
                  <a:gd name="adj1" fmla="val 50000"/>
                  <a:gd name="adj2" fmla="val 50000"/>
                </a:avLst>
              </a:prstGeom>
              <a:solidFill>
                <a:srgbClr val="2855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298;p21">
                <a:extLst>
                  <a:ext uri="{FF2B5EF4-FFF2-40B4-BE49-F238E27FC236}">
                    <a16:creationId xmlns:a16="http://schemas.microsoft.com/office/drawing/2014/main" id="{681AD952-8B67-2A4E-A4BE-9F88B35B0380}"/>
                  </a:ext>
                </a:extLst>
              </p:cNvPr>
              <p:cNvSpPr/>
              <p:nvPr/>
            </p:nvSpPr>
            <p:spPr>
              <a:xfrm rot="5400000">
                <a:off x="3782699" y="1538287"/>
                <a:ext cx="359400" cy="359400"/>
              </a:xfrm>
              <a:prstGeom prst="corner">
                <a:avLst>
                  <a:gd name="adj1" fmla="val 50000"/>
                  <a:gd name="adj2" fmla="val 50000"/>
                </a:avLst>
              </a:prstGeom>
              <a:solidFill>
                <a:srgbClr val="2855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299;p21">
                <a:extLst>
                  <a:ext uri="{FF2B5EF4-FFF2-40B4-BE49-F238E27FC236}">
                    <a16:creationId xmlns:a16="http://schemas.microsoft.com/office/drawing/2014/main" id="{17CE92EF-6F8E-5F4D-8CAA-E7B4BE87FEA4}"/>
                  </a:ext>
                </a:extLst>
              </p:cNvPr>
              <p:cNvSpPr/>
              <p:nvPr/>
            </p:nvSpPr>
            <p:spPr>
              <a:xfrm rot="10800000">
                <a:off x="5001899" y="1538287"/>
                <a:ext cx="359400" cy="359400"/>
              </a:xfrm>
              <a:prstGeom prst="corner">
                <a:avLst>
                  <a:gd name="adj1" fmla="val 50000"/>
                  <a:gd name="adj2" fmla="val 50000"/>
                </a:avLst>
              </a:prstGeom>
              <a:solidFill>
                <a:srgbClr val="2855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" name="Google Shape;300;p21">
              <a:extLst>
                <a:ext uri="{FF2B5EF4-FFF2-40B4-BE49-F238E27FC236}">
                  <a16:creationId xmlns:a16="http://schemas.microsoft.com/office/drawing/2014/main" id="{78505BE4-AF22-7041-BDEE-81EC80B378DB}"/>
                </a:ext>
              </a:extLst>
            </p:cNvPr>
            <p:cNvSpPr txBox="1"/>
            <p:nvPr/>
          </p:nvSpPr>
          <p:spPr>
            <a:xfrm>
              <a:off x="212265" y="947891"/>
              <a:ext cx="8077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405D"/>
                </a:buClr>
                <a:buSzPts val="3200"/>
                <a:buFont typeface="Calibri"/>
                <a:buNone/>
              </a:pPr>
              <a:r>
                <a:rPr lang="en" sz="3200" b="1" dirty="0">
                  <a:solidFill>
                    <a:srgbClr val="1C405D"/>
                  </a:solidFill>
                  <a:latin typeface="Calibri"/>
                  <a:ea typeface="Calibri"/>
                  <a:cs typeface="Calibri"/>
                  <a:sym typeface="Calibri"/>
                </a:rPr>
                <a:t>C2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026E5C4-1A13-D643-832D-AB50F5969C4E}"/>
              </a:ext>
            </a:extLst>
          </p:cNvPr>
          <p:cNvSpPr txBox="1"/>
          <p:nvPr/>
        </p:nvSpPr>
        <p:spPr>
          <a:xfrm rot="20075466">
            <a:off x="4121517" y="3397325"/>
            <a:ext cx="4357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Example of a Module</a:t>
            </a:r>
          </a:p>
        </p:txBody>
      </p:sp>
    </p:spTree>
    <p:extLst>
      <p:ext uri="{BB962C8B-B14F-4D97-AF65-F5344CB8AC3E}">
        <p14:creationId xmlns:p14="http://schemas.microsoft.com/office/powerpoint/2010/main" val="1007114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  <a:alpha val="50000"/>
              </a:schemeClr>
            </a:gs>
            <a:gs pos="50000">
              <a:schemeClr val="accent4">
                <a:lumMod val="60000"/>
                <a:lumOff val="40000"/>
                <a:alpha val="50000"/>
              </a:schemeClr>
            </a:gs>
            <a:gs pos="26000">
              <a:schemeClr val="accent4">
                <a:lumMod val="75000"/>
                <a:alpha val="50000"/>
              </a:schemeClr>
            </a:gs>
            <a:gs pos="75000">
              <a:schemeClr val="accent4">
                <a:lumMod val="40000"/>
                <a:lumOff val="60000"/>
                <a:alpha val="50000"/>
              </a:schemeClr>
            </a:gs>
            <a:gs pos="100000">
              <a:schemeClr val="accent4">
                <a:lumMod val="20000"/>
                <a:lumOff val="80000"/>
                <a:alpha val="50000"/>
              </a:schemeClr>
            </a:gs>
          </a:gsLst>
          <a:lin ang="5400000" scaled="1"/>
        </a:gra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0" y="4491173"/>
            <a:ext cx="12192000" cy="1099200"/>
          </a:xfrm>
          <a:prstGeom prst="rect">
            <a:avLst/>
          </a:prstGeom>
          <a:solidFill>
            <a:schemeClr val="accent6">
              <a:lumMod val="50000"/>
              <a:alpha val="74117"/>
            </a:schemeClr>
          </a:solidFill>
          <a:ln>
            <a:noFill/>
          </a:ln>
          <a:effectLst>
            <a:outerShdw blurRad="57150" dist="19050" dir="5400000" algn="bl" rotWithShape="0">
              <a:schemeClr val="lt1">
                <a:alpha val="22352"/>
              </a:schemeClr>
            </a:outerShdw>
          </a:effectLst>
        </p:spPr>
        <p:txBody>
          <a:bodyPr spcFirstLastPara="1" wrap="square" lIns="648000" tIns="0" rIns="0" bIns="2520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Dream Orphans" panose="02000400000000000000" pitchFamily="2" charset="77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" sz="3600" b="1" dirty="0">
                <a:solidFill>
                  <a:srgbClr val="FFC000"/>
                </a:solidFill>
                <a:latin typeface="Dream Orphans" panose="02000400000000000000" pitchFamily="2" charset="77"/>
              </a:rPr>
              <a:t>Ready2</a:t>
            </a:r>
            <a:r>
              <a:rPr lang="en" sz="3600" b="1" baseline="30000" dirty="0">
                <a:solidFill>
                  <a:srgbClr val="FFC000"/>
                </a:solidFill>
                <a:latin typeface="Dream Orphans" panose="02000400000000000000" pitchFamily="2" charset="77"/>
              </a:rPr>
              <a:t>®</a:t>
            </a:r>
            <a:r>
              <a:rPr lang="en" sz="3600" b="1" i="0" u="none" strike="noStrike" cap="none" dirty="0">
                <a:solidFill>
                  <a:schemeClr val="lt1"/>
                </a:solidFill>
                <a:latin typeface="Dream Orphans" panose="02000400000000000000" pitchFamily="2" charset="77"/>
                <a:sym typeface="Arial"/>
              </a:rPr>
              <a:t>Intrapreneur Program for Leaders/Intrapreneurs</a:t>
            </a:r>
            <a:endParaRPr sz="1200" b="0" i="0" u="none" strike="noStrike" cap="none" dirty="0">
              <a:solidFill>
                <a:srgbClr val="000000"/>
              </a:solidFill>
              <a:latin typeface="Dream Orphans" panose="02000400000000000000" pitchFamily="2" charset="77"/>
              <a:sym typeface="Arial"/>
            </a:endParaRPr>
          </a:p>
        </p:txBody>
      </p:sp>
      <p:pic>
        <p:nvPicPr>
          <p:cNvPr id="3" name="Picture 2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35D1FEEA-240A-1B41-8588-E0400F1832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82" t="347" r="17939"/>
          <a:stretch/>
        </p:blipFill>
        <p:spPr>
          <a:xfrm>
            <a:off x="6253682" y="907089"/>
            <a:ext cx="2096584" cy="974179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3ED947C8-BF19-6D49-B5CC-F226F104B4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38" t="2514" r="21615" b="-1"/>
          <a:stretch/>
        </p:blipFill>
        <p:spPr>
          <a:xfrm>
            <a:off x="8985346" y="1414234"/>
            <a:ext cx="2096584" cy="1014291"/>
          </a:xfrm>
          <a:prstGeom prst="rect">
            <a:avLst/>
          </a:prstGeom>
        </p:spPr>
      </p:pic>
      <p:pic>
        <p:nvPicPr>
          <p:cNvPr id="13" name="Picture 12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904E93AD-9B4F-1A43-B013-EFB349D5EC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103" t="329" r="23517"/>
          <a:stretch/>
        </p:blipFill>
        <p:spPr>
          <a:xfrm>
            <a:off x="3599135" y="1575411"/>
            <a:ext cx="2019467" cy="1014291"/>
          </a:xfrm>
          <a:prstGeom prst="rect">
            <a:avLst/>
          </a:prstGeom>
        </p:spPr>
      </p:pic>
      <p:pic>
        <p:nvPicPr>
          <p:cNvPr id="14" name="Google Shape;49;p9">
            <a:extLst>
              <a:ext uri="{FF2B5EF4-FFF2-40B4-BE49-F238E27FC236}">
                <a16:creationId xmlns:a16="http://schemas.microsoft.com/office/drawing/2014/main" id="{54F950F2-C561-C74B-9748-A9C9AA5E421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3267" r="19375"/>
          <a:stretch/>
        </p:blipFill>
        <p:spPr>
          <a:xfrm>
            <a:off x="1110070" y="907089"/>
            <a:ext cx="2238310" cy="1014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794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  <a:alpha val="50000"/>
              </a:schemeClr>
            </a:gs>
            <a:gs pos="50000">
              <a:schemeClr val="accent4">
                <a:lumMod val="60000"/>
                <a:lumOff val="40000"/>
                <a:alpha val="50000"/>
              </a:schemeClr>
            </a:gs>
            <a:gs pos="26000">
              <a:schemeClr val="accent4">
                <a:lumMod val="75000"/>
                <a:alpha val="50000"/>
              </a:schemeClr>
            </a:gs>
            <a:gs pos="75000">
              <a:schemeClr val="accent4">
                <a:lumMod val="40000"/>
                <a:lumOff val="60000"/>
                <a:alpha val="50000"/>
              </a:schemeClr>
            </a:gs>
            <a:gs pos="100000">
              <a:schemeClr val="accent4">
                <a:lumMod val="20000"/>
                <a:lumOff val="80000"/>
                <a:alpha val="50000"/>
              </a:schemeClr>
            </a:gs>
          </a:gsLst>
          <a:lin ang="5400000" scaled="1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104;p15">
            <a:extLst>
              <a:ext uri="{FF2B5EF4-FFF2-40B4-BE49-F238E27FC236}">
                <a16:creationId xmlns:a16="http://schemas.microsoft.com/office/drawing/2014/main" id="{7EB1D508-80B9-9C48-B47F-8087FACBE64B}"/>
              </a:ext>
            </a:extLst>
          </p:cNvPr>
          <p:cNvSpPr txBox="1">
            <a:spLocks/>
          </p:cNvSpPr>
          <p:nvPr/>
        </p:nvSpPr>
        <p:spPr>
          <a:xfrm>
            <a:off x="3177272" y="763277"/>
            <a:ext cx="7761599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Dream Orphans" panose="02000400000000000000" pitchFamily="2" charset="77"/>
                <a:ea typeface="Dream Orphans" panose="02000400000000000000" pitchFamily="2" charset="7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200"/>
            </a:pPr>
            <a:r>
              <a:rPr lang="en" sz="3200" b="1" dirty="0">
                <a:solidFill>
                  <a:srgbClr val="1C405D"/>
                </a:solidFill>
                <a:ea typeface="Calibri"/>
                <a:cs typeface="Calibri"/>
                <a:sym typeface="Calibri"/>
              </a:rPr>
              <a:t>Sparkle Program – Objective and Goals</a:t>
            </a:r>
            <a:endParaRPr lang="en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8A4F52-C35A-2146-A4E3-CF0E4B0FB91E}"/>
              </a:ext>
            </a:extLst>
          </p:cNvPr>
          <p:cNvGrpSpPr/>
          <p:nvPr/>
        </p:nvGrpSpPr>
        <p:grpSpPr>
          <a:xfrm>
            <a:off x="3123381" y="1201436"/>
            <a:ext cx="8865617" cy="5242120"/>
            <a:chOff x="3123381" y="1201436"/>
            <a:chExt cx="8865617" cy="5242120"/>
          </a:xfrm>
        </p:grpSpPr>
        <p:sp>
          <p:nvSpPr>
            <p:cNvPr id="50" name="Google Shape;106;p15">
              <a:extLst>
                <a:ext uri="{FF2B5EF4-FFF2-40B4-BE49-F238E27FC236}">
                  <a16:creationId xmlns:a16="http://schemas.microsoft.com/office/drawing/2014/main" id="{2F46DD36-1039-5945-9019-E404DFD6E1F2}"/>
                </a:ext>
              </a:extLst>
            </p:cNvPr>
            <p:cNvSpPr/>
            <p:nvPr/>
          </p:nvSpPr>
          <p:spPr>
            <a:xfrm rot="9180352">
              <a:off x="4046455" y="2810779"/>
              <a:ext cx="2323958" cy="2323958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 cap="flat" cmpd="sng">
              <a:solidFill>
                <a:srgbClr val="595959"/>
              </a:solidFill>
              <a:prstDash val="dash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07;p15">
              <a:extLst>
                <a:ext uri="{FF2B5EF4-FFF2-40B4-BE49-F238E27FC236}">
                  <a16:creationId xmlns:a16="http://schemas.microsoft.com/office/drawing/2014/main" id="{258A7FE7-0C1F-0C45-AE03-24925442EF50}"/>
                </a:ext>
              </a:extLst>
            </p:cNvPr>
            <p:cNvSpPr/>
            <p:nvPr/>
          </p:nvSpPr>
          <p:spPr>
            <a:xfrm rot="-1067885">
              <a:off x="8618455" y="2567081"/>
              <a:ext cx="2323958" cy="2323958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 cap="flat" cmpd="sng">
              <a:solidFill>
                <a:srgbClr val="595959"/>
              </a:solidFill>
              <a:prstDash val="dash"/>
              <a:round/>
              <a:headEnd type="none" w="sm" len="sm"/>
              <a:tailEnd type="triangl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" name="Google Shape;108;p15">
              <a:extLst>
                <a:ext uri="{FF2B5EF4-FFF2-40B4-BE49-F238E27FC236}">
                  <a16:creationId xmlns:a16="http://schemas.microsoft.com/office/drawing/2014/main" id="{98C71F71-7796-244F-B1BC-C840E4EBB40C}"/>
                </a:ext>
              </a:extLst>
            </p:cNvPr>
            <p:cNvGrpSpPr/>
            <p:nvPr/>
          </p:nvGrpSpPr>
          <p:grpSpPr>
            <a:xfrm>
              <a:off x="3123381" y="1201436"/>
              <a:ext cx="4398885" cy="3380831"/>
              <a:chOff x="106358" y="915802"/>
              <a:chExt cx="4398885" cy="3380831"/>
            </a:xfrm>
          </p:grpSpPr>
          <p:sp>
            <p:nvSpPr>
              <p:cNvPr id="53" name="Google Shape;109;p15">
                <a:extLst>
                  <a:ext uri="{FF2B5EF4-FFF2-40B4-BE49-F238E27FC236}">
                    <a16:creationId xmlns:a16="http://schemas.microsoft.com/office/drawing/2014/main" id="{031E2984-F59C-5941-A240-2855438318DC}"/>
                  </a:ext>
                </a:extLst>
              </p:cNvPr>
              <p:cNvSpPr/>
              <p:nvPr/>
            </p:nvSpPr>
            <p:spPr>
              <a:xfrm rot="-1800000">
                <a:off x="359557" y="2915143"/>
                <a:ext cx="873080" cy="1246736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63" extrusionOk="0">
                    <a:moveTo>
                      <a:pt x="159" y="0"/>
                    </a:moveTo>
                    <a:cubicBezTo>
                      <a:pt x="71" y="0"/>
                      <a:pt x="0" y="59"/>
                      <a:pt x="0" y="131"/>
                    </a:cubicBezTo>
                    <a:cubicBezTo>
                      <a:pt x="0" y="204"/>
                      <a:pt x="71" y="263"/>
                      <a:pt x="159" y="263"/>
                    </a:cubicBezTo>
                    <a:cubicBezTo>
                      <a:pt x="173" y="263"/>
                      <a:pt x="186" y="262"/>
                      <a:pt x="198" y="259"/>
                    </a:cubicBezTo>
                    <a:cubicBezTo>
                      <a:pt x="198" y="203"/>
                      <a:pt x="198" y="203"/>
                      <a:pt x="198" y="203"/>
                    </a:cubicBez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4"/>
                      <a:pt x="198" y="4"/>
                      <a:pt x="198" y="4"/>
                    </a:cubicBezTo>
                    <a:cubicBezTo>
                      <a:pt x="186" y="1"/>
                      <a:pt x="173" y="0"/>
                      <a:pt x="159" y="0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180000" tIns="45700" rIns="91425" bIns="72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0"/>
                  <a:buFont typeface="Arial"/>
                  <a:buNone/>
                </a:pPr>
                <a:r>
                  <a:rPr lang="en" sz="6000" b="1" i="0" u="none" strike="noStrike" cap="none" dirty="0">
                    <a:solidFill>
                      <a:srgbClr val="BBD18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10;p15">
                <a:extLst>
                  <a:ext uri="{FF2B5EF4-FFF2-40B4-BE49-F238E27FC236}">
                    <a16:creationId xmlns:a16="http://schemas.microsoft.com/office/drawing/2014/main" id="{21399172-E6BA-0044-9C43-B2026F01B700}"/>
                  </a:ext>
                </a:extLst>
              </p:cNvPr>
              <p:cNvSpPr/>
              <p:nvPr/>
            </p:nvSpPr>
            <p:spPr>
              <a:xfrm rot="-1800000">
                <a:off x="1352288" y="1529943"/>
                <a:ext cx="2917945" cy="1721903"/>
              </a:xfrm>
              <a:custGeom>
                <a:avLst/>
                <a:gdLst/>
                <a:ahLst/>
                <a:cxnLst/>
                <a:rect l="l" t="t" r="r" b="b"/>
                <a:pathLst>
                  <a:path w="569" h="365" extrusionOk="0">
                    <a:moveTo>
                      <a:pt x="213" y="0"/>
                    </a:moveTo>
                    <a:cubicBezTo>
                      <a:pt x="133" y="0"/>
                      <a:pt x="59" y="14"/>
                      <a:pt x="0" y="37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59" y="351"/>
                      <a:pt x="133" y="365"/>
                      <a:pt x="213" y="365"/>
                    </a:cubicBezTo>
                    <a:cubicBezTo>
                      <a:pt x="410" y="365"/>
                      <a:pt x="569" y="283"/>
                      <a:pt x="569" y="182"/>
                    </a:cubicBezTo>
                    <a:cubicBezTo>
                      <a:pt x="569" y="82"/>
                      <a:pt x="410" y="0"/>
                      <a:pt x="213" y="0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504000" tIns="45700" rIns="91425" bIns="72000" anchor="ctr" anchorCtr="0">
                <a:noAutofit/>
              </a:bodyPr>
              <a:lstStyle/>
              <a:p>
                <a:pPr marL="0" marR="0" lvl="0" indent="0" algn="l" rtl="0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tr-TR" sz="1600" b="1" i="0" u="none" strike="noStrike" cap="none" dirty="0">
                    <a:solidFill>
                      <a:srgbClr val="BBD18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Spot the Sparkle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9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1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Increase awareness of </a:t>
                </a:r>
                <a:r>
                  <a:rPr lang="en" sz="11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Leaders</a:t>
                </a:r>
                <a:r>
                  <a:rPr lang="en" sz="11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as to the of role of curiosity and creativity in the growth of business, and deepen their insight on how </a:t>
                </a:r>
                <a:r>
                  <a:rPr lang="en" sz="11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 </a:t>
                </a:r>
                <a:r>
                  <a:rPr lang="en" sz="11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accelerate innovation in Enterprises.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111;p15">
                <a:extLst>
                  <a:ext uri="{FF2B5EF4-FFF2-40B4-BE49-F238E27FC236}">
                    <a16:creationId xmlns:a16="http://schemas.microsoft.com/office/drawing/2014/main" id="{BECD76D5-793B-7340-9943-3FB59BEA384F}"/>
                  </a:ext>
                </a:extLst>
              </p:cNvPr>
              <p:cNvSpPr txBox="1"/>
              <p:nvPr/>
            </p:nvSpPr>
            <p:spPr>
              <a:xfrm rot="3582132">
                <a:off x="1165041" y="2877374"/>
                <a:ext cx="1087157" cy="33855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" sz="1600" b="1" i="0" u="none" strike="noStrike" cap="none" dirty="0">
                    <a:solidFill>
                      <a:srgbClr val="BBD18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GOAL ONE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6" name="Google Shape;112;p15">
                <a:extLst>
                  <a:ext uri="{FF2B5EF4-FFF2-40B4-BE49-F238E27FC236}">
                    <a16:creationId xmlns:a16="http://schemas.microsoft.com/office/drawing/2014/main" id="{5A87981B-9771-B543-9B0B-57870C081E21}"/>
                  </a:ext>
                </a:extLst>
              </p:cNvPr>
              <p:cNvCxnSpPr/>
              <p:nvPr/>
            </p:nvCxnSpPr>
            <p:spPr>
              <a:xfrm>
                <a:off x="1602866" y="2482750"/>
                <a:ext cx="509452" cy="8719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BBD187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57" name="Google Shape;113;p15">
              <a:extLst>
                <a:ext uri="{FF2B5EF4-FFF2-40B4-BE49-F238E27FC236}">
                  <a16:creationId xmlns:a16="http://schemas.microsoft.com/office/drawing/2014/main" id="{3ED9FFD4-4AB9-9842-9E42-2D4B3DE1BC15}"/>
                </a:ext>
              </a:extLst>
            </p:cNvPr>
            <p:cNvSpPr/>
            <p:nvPr/>
          </p:nvSpPr>
          <p:spPr>
            <a:xfrm>
              <a:off x="4134301" y="4475333"/>
              <a:ext cx="99060" cy="9906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14;p15">
              <a:extLst>
                <a:ext uri="{FF2B5EF4-FFF2-40B4-BE49-F238E27FC236}">
                  <a16:creationId xmlns:a16="http://schemas.microsoft.com/office/drawing/2014/main" id="{4F7976DB-CB2E-C643-B9EB-E628247EC1EB}"/>
                </a:ext>
              </a:extLst>
            </p:cNvPr>
            <p:cNvSpPr/>
            <p:nvPr/>
          </p:nvSpPr>
          <p:spPr>
            <a:xfrm>
              <a:off x="9334741" y="2587156"/>
              <a:ext cx="99060" cy="9906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115;p15">
              <a:extLst>
                <a:ext uri="{FF2B5EF4-FFF2-40B4-BE49-F238E27FC236}">
                  <a16:creationId xmlns:a16="http://schemas.microsoft.com/office/drawing/2014/main" id="{8D59ECD5-DCE9-1F47-8474-8473F2822BF7}"/>
                </a:ext>
              </a:extLst>
            </p:cNvPr>
            <p:cNvGrpSpPr/>
            <p:nvPr/>
          </p:nvGrpSpPr>
          <p:grpSpPr>
            <a:xfrm>
              <a:off x="5399416" y="2042649"/>
              <a:ext cx="4398885" cy="3380831"/>
              <a:chOff x="106358" y="915802"/>
              <a:chExt cx="4398885" cy="3380831"/>
            </a:xfrm>
          </p:grpSpPr>
          <p:sp>
            <p:nvSpPr>
              <p:cNvPr id="60" name="Google Shape;116;p15">
                <a:extLst>
                  <a:ext uri="{FF2B5EF4-FFF2-40B4-BE49-F238E27FC236}">
                    <a16:creationId xmlns:a16="http://schemas.microsoft.com/office/drawing/2014/main" id="{678B9240-30DA-5241-BFA8-94E9F05BF823}"/>
                  </a:ext>
                </a:extLst>
              </p:cNvPr>
              <p:cNvSpPr/>
              <p:nvPr/>
            </p:nvSpPr>
            <p:spPr>
              <a:xfrm rot="-1800000">
                <a:off x="359557" y="2915143"/>
                <a:ext cx="873080" cy="1246736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63" extrusionOk="0">
                    <a:moveTo>
                      <a:pt x="159" y="0"/>
                    </a:moveTo>
                    <a:cubicBezTo>
                      <a:pt x="71" y="0"/>
                      <a:pt x="0" y="59"/>
                      <a:pt x="0" y="131"/>
                    </a:cubicBezTo>
                    <a:cubicBezTo>
                      <a:pt x="0" y="204"/>
                      <a:pt x="71" y="263"/>
                      <a:pt x="159" y="263"/>
                    </a:cubicBezTo>
                    <a:cubicBezTo>
                      <a:pt x="173" y="263"/>
                      <a:pt x="186" y="262"/>
                      <a:pt x="198" y="259"/>
                    </a:cubicBezTo>
                    <a:cubicBezTo>
                      <a:pt x="198" y="203"/>
                      <a:pt x="198" y="203"/>
                      <a:pt x="198" y="203"/>
                    </a:cubicBez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4"/>
                      <a:pt x="198" y="4"/>
                      <a:pt x="198" y="4"/>
                    </a:cubicBezTo>
                    <a:cubicBezTo>
                      <a:pt x="186" y="1"/>
                      <a:pt x="173" y="0"/>
                      <a:pt x="159" y="0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180000" tIns="45700" rIns="91425" bIns="72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0"/>
                  <a:buFont typeface="Arial"/>
                  <a:buNone/>
                </a:pPr>
                <a:r>
                  <a:rPr lang="en" sz="6000" b="1" i="0" u="none" strike="noStrike" cap="none" dirty="0">
                    <a:solidFill>
                      <a:srgbClr val="E9785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117;p15">
                <a:extLst>
                  <a:ext uri="{FF2B5EF4-FFF2-40B4-BE49-F238E27FC236}">
                    <a16:creationId xmlns:a16="http://schemas.microsoft.com/office/drawing/2014/main" id="{6F04FD87-F8C1-9745-85A1-6FFF78211953}"/>
                  </a:ext>
                </a:extLst>
              </p:cNvPr>
              <p:cNvSpPr/>
              <p:nvPr/>
            </p:nvSpPr>
            <p:spPr>
              <a:xfrm rot="-1800000">
                <a:off x="1352288" y="1529943"/>
                <a:ext cx="2917945" cy="1721903"/>
              </a:xfrm>
              <a:custGeom>
                <a:avLst/>
                <a:gdLst/>
                <a:ahLst/>
                <a:cxnLst/>
                <a:rect l="l" t="t" r="r" b="b"/>
                <a:pathLst>
                  <a:path w="569" h="365" extrusionOk="0">
                    <a:moveTo>
                      <a:pt x="213" y="0"/>
                    </a:moveTo>
                    <a:cubicBezTo>
                      <a:pt x="133" y="0"/>
                      <a:pt x="59" y="14"/>
                      <a:pt x="0" y="37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59" y="351"/>
                      <a:pt x="133" y="365"/>
                      <a:pt x="213" y="365"/>
                    </a:cubicBezTo>
                    <a:cubicBezTo>
                      <a:pt x="410" y="365"/>
                      <a:pt x="569" y="283"/>
                      <a:pt x="569" y="182"/>
                    </a:cubicBezTo>
                    <a:cubicBezTo>
                      <a:pt x="569" y="82"/>
                      <a:pt x="410" y="0"/>
                      <a:pt x="213" y="0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504000" tIns="45700" rIns="91425" bIns="72000" anchor="ctr" anchorCtr="0">
                <a:noAutofit/>
              </a:bodyPr>
              <a:lstStyle/>
              <a:p>
                <a:pPr marL="0" marR="0" lvl="0" indent="0" algn="l" rtl="0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tr-TR" sz="1600" b="1" i="0" u="none" strike="noStrike" cap="none" dirty="0">
                    <a:solidFill>
                      <a:srgbClr val="E9785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Know How To Innovate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lvl="0">
                  <a:lnSpc>
                    <a:spcPct val="95000"/>
                  </a:lnSpc>
                  <a:spcBef>
                    <a:spcPts val="800"/>
                  </a:spcBef>
                  <a:buSzPts val="1100"/>
                </a:pPr>
                <a:r>
                  <a:rPr lang="en" sz="11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Increase knowledge level of Leaders at Enterprises as to how the </a:t>
                </a:r>
                <a:r>
                  <a:rPr lang="en" sz="11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whole system </a:t>
                </a:r>
                <a:r>
                  <a:rPr lang="en" sz="11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can </a:t>
                </a:r>
                <a:r>
                  <a:rPr lang="en" sz="11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be transformed, how Innovation culture can be fostered and how </a:t>
                </a:r>
                <a:r>
                  <a:rPr lang="en" sz="1100" b="1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innovation can become a habit.</a:t>
                </a:r>
                <a:endParaRPr sz="1100" b="1" dirty="0">
                  <a:solidFill>
                    <a:srgbClr val="FFFFFF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2" name="Google Shape;118;p15">
                <a:extLst>
                  <a:ext uri="{FF2B5EF4-FFF2-40B4-BE49-F238E27FC236}">
                    <a16:creationId xmlns:a16="http://schemas.microsoft.com/office/drawing/2014/main" id="{447B1CF4-1CAA-A547-ACF7-3A8F47E4B2D8}"/>
                  </a:ext>
                </a:extLst>
              </p:cNvPr>
              <p:cNvSpPr txBox="1"/>
              <p:nvPr/>
            </p:nvSpPr>
            <p:spPr>
              <a:xfrm rot="3582132">
                <a:off x="1138592" y="2877374"/>
                <a:ext cx="1140056" cy="33855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" sz="1600" b="1" i="0" u="none" strike="noStrike" cap="none" dirty="0">
                    <a:solidFill>
                      <a:srgbClr val="E9785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GOAL TWO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3" name="Google Shape;119;p15">
                <a:extLst>
                  <a:ext uri="{FF2B5EF4-FFF2-40B4-BE49-F238E27FC236}">
                    <a16:creationId xmlns:a16="http://schemas.microsoft.com/office/drawing/2014/main" id="{DC137C6C-67F2-0642-B1E5-27B08C76DDDD}"/>
                  </a:ext>
                </a:extLst>
              </p:cNvPr>
              <p:cNvCxnSpPr/>
              <p:nvPr/>
            </p:nvCxnSpPr>
            <p:spPr>
              <a:xfrm>
                <a:off x="1602866" y="2482750"/>
                <a:ext cx="509452" cy="8719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E97853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4" name="Google Shape;120;p15">
              <a:extLst>
                <a:ext uri="{FF2B5EF4-FFF2-40B4-BE49-F238E27FC236}">
                  <a16:creationId xmlns:a16="http://schemas.microsoft.com/office/drawing/2014/main" id="{9C825ACB-4D22-4346-86F2-FCA6279AA10C}"/>
                </a:ext>
              </a:extLst>
            </p:cNvPr>
            <p:cNvGrpSpPr/>
            <p:nvPr/>
          </p:nvGrpSpPr>
          <p:grpSpPr>
            <a:xfrm>
              <a:off x="7590113" y="3062725"/>
              <a:ext cx="4398885" cy="3380831"/>
              <a:chOff x="106358" y="915802"/>
              <a:chExt cx="4398885" cy="3380831"/>
            </a:xfrm>
          </p:grpSpPr>
          <p:sp>
            <p:nvSpPr>
              <p:cNvPr id="65" name="Google Shape;121;p15">
                <a:extLst>
                  <a:ext uri="{FF2B5EF4-FFF2-40B4-BE49-F238E27FC236}">
                    <a16:creationId xmlns:a16="http://schemas.microsoft.com/office/drawing/2014/main" id="{120F94BE-8936-BE44-A651-F0C2031F1B87}"/>
                  </a:ext>
                </a:extLst>
              </p:cNvPr>
              <p:cNvSpPr/>
              <p:nvPr/>
            </p:nvSpPr>
            <p:spPr>
              <a:xfrm rot="-1800000">
                <a:off x="359557" y="2915143"/>
                <a:ext cx="873080" cy="1246736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63" extrusionOk="0">
                    <a:moveTo>
                      <a:pt x="159" y="0"/>
                    </a:moveTo>
                    <a:cubicBezTo>
                      <a:pt x="71" y="0"/>
                      <a:pt x="0" y="59"/>
                      <a:pt x="0" y="131"/>
                    </a:cubicBezTo>
                    <a:cubicBezTo>
                      <a:pt x="0" y="204"/>
                      <a:pt x="71" y="263"/>
                      <a:pt x="159" y="263"/>
                    </a:cubicBezTo>
                    <a:cubicBezTo>
                      <a:pt x="173" y="263"/>
                      <a:pt x="186" y="262"/>
                      <a:pt x="198" y="259"/>
                    </a:cubicBezTo>
                    <a:cubicBezTo>
                      <a:pt x="198" y="203"/>
                      <a:pt x="198" y="203"/>
                      <a:pt x="198" y="203"/>
                    </a:cubicBez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4"/>
                      <a:pt x="198" y="4"/>
                      <a:pt x="198" y="4"/>
                    </a:cubicBezTo>
                    <a:cubicBezTo>
                      <a:pt x="186" y="1"/>
                      <a:pt x="173" y="0"/>
                      <a:pt x="159" y="0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180000" tIns="45700" rIns="91425" bIns="72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0"/>
                  <a:buFont typeface="Arial"/>
                  <a:buNone/>
                </a:pPr>
                <a:r>
                  <a:rPr lang="en" sz="6000" b="1" i="0" u="none" strike="noStrike" cap="none" dirty="0">
                    <a:solidFill>
                      <a:srgbClr val="83B3D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122;p15">
                <a:extLst>
                  <a:ext uri="{FF2B5EF4-FFF2-40B4-BE49-F238E27FC236}">
                    <a16:creationId xmlns:a16="http://schemas.microsoft.com/office/drawing/2014/main" id="{82792D90-FC34-CF44-BB78-3DABA60154F3}"/>
                  </a:ext>
                </a:extLst>
              </p:cNvPr>
              <p:cNvSpPr/>
              <p:nvPr/>
            </p:nvSpPr>
            <p:spPr>
              <a:xfrm rot="-1800000">
                <a:off x="1352288" y="1529943"/>
                <a:ext cx="2917945" cy="1721903"/>
              </a:xfrm>
              <a:custGeom>
                <a:avLst/>
                <a:gdLst/>
                <a:ahLst/>
                <a:cxnLst/>
                <a:rect l="l" t="t" r="r" b="b"/>
                <a:pathLst>
                  <a:path w="569" h="365" extrusionOk="0">
                    <a:moveTo>
                      <a:pt x="213" y="0"/>
                    </a:moveTo>
                    <a:cubicBezTo>
                      <a:pt x="133" y="0"/>
                      <a:pt x="59" y="14"/>
                      <a:pt x="0" y="37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59" y="351"/>
                      <a:pt x="133" y="365"/>
                      <a:pt x="213" y="365"/>
                    </a:cubicBezTo>
                    <a:cubicBezTo>
                      <a:pt x="410" y="365"/>
                      <a:pt x="569" y="283"/>
                      <a:pt x="569" y="182"/>
                    </a:cubicBezTo>
                    <a:cubicBezTo>
                      <a:pt x="569" y="82"/>
                      <a:pt x="410" y="0"/>
                      <a:pt x="213" y="0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504000" tIns="45700" rIns="91425" bIns="72000" anchor="ctr" anchorCtr="0">
                <a:noAutofit/>
              </a:bodyPr>
              <a:lstStyle/>
              <a:p>
                <a:pPr marL="0" marR="0" lvl="0" indent="0" algn="l" rtl="0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tr-TR" sz="1600" b="1" dirty="0">
                    <a:solidFill>
                      <a:srgbClr val="83B3D9"/>
                    </a:solidFill>
                    <a:latin typeface="Calibri"/>
                    <a:cs typeface="Calibri"/>
                    <a:sym typeface="Calibri"/>
                  </a:rPr>
                  <a:t>Get Empowered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lvl="0">
                  <a:lnSpc>
                    <a:spcPct val="95000"/>
                  </a:lnSpc>
                  <a:spcBef>
                    <a:spcPts val="800"/>
                  </a:spcBef>
                  <a:buSzPts val="1100"/>
                </a:pPr>
                <a:r>
                  <a:rPr lang="en" sz="11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Increase knowledge and skill level of Leaders at Enterprises as to approaches and tools </a:t>
                </a:r>
                <a:r>
                  <a:rPr lang="en" sz="1100" b="1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enabling innovation</a:t>
                </a:r>
                <a:r>
                  <a:rPr lang="en" sz="11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in th</a:t>
                </a:r>
                <a:r>
                  <a:rPr lang="tr-TR" sz="11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ei</a:t>
                </a:r>
                <a:r>
                  <a:rPr lang="en" sz="11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 organizations.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123;p15">
                <a:extLst>
                  <a:ext uri="{FF2B5EF4-FFF2-40B4-BE49-F238E27FC236}">
                    <a16:creationId xmlns:a16="http://schemas.microsoft.com/office/drawing/2014/main" id="{2C912E1C-C01A-D148-AEB0-009E755B829F}"/>
                  </a:ext>
                </a:extLst>
              </p:cNvPr>
              <p:cNvSpPr txBox="1"/>
              <p:nvPr/>
            </p:nvSpPr>
            <p:spPr>
              <a:xfrm rot="3582132">
                <a:off x="1079281" y="2877374"/>
                <a:ext cx="1258678" cy="33855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" sz="1600" b="1" i="0" u="none" strike="noStrike" cap="none" dirty="0">
                    <a:solidFill>
                      <a:srgbClr val="83B3D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GOAL THREE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8" name="Google Shape;124;p15">
                <a:extLst>
                  <a:ext uri="{FF2B5EF4-FFF2-40B4-BE49-F238E27FC236}">
                    <a16:creationId xmlns:a16="http://schemas.microsoft.com/office/drawing/2014/main" id="{BAA810D8-091F-7B41-96C0-3633B9D66019}"/>
                  </a:ext>
                </a:extLst>
              </p:cNvPr>
              <p:cNvCxnSpPr/>
              <p:nvPr/>
            </p:nvCxnSpPr>
            <p:spPr>
              <a:xfrm>
                <a:off x="1602866" y="2482750"/>
                <a:ext cx="509452" cy="8719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47EB8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69" name="Google Shape;125;p15">
            <a:extLst>
              <a:ext uri="{FF2B5EF4-FFF2-40B4-BE49-F238E27FC236}">
                <a16:creationId xmlns:a16="http://schemas.microsoft.com/office/drawing/2014/main" id="{96664781-A923-3B4F-8C09-07E7AF458F2E}"/>
              </a:ext>
            </a:extLst>
          </p:cNvPr>
          <p:cNvSpPr txBox="1"/>
          <p:nvPr/>
        </p:nvSpPr>
        <p:spPr>
          <a:xfrm>
            <a:off x="775748" y="1967303"/>
            <a:ext cx="2715379" cy="383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2400"/>
              <a:buFont typeface="Montserrat"/>
              <a:buNone/>
            </a:pPr>
            <a:r>
              <a:rPr lang="en" sz="2400" b="1" i="0" u="none" strike="noStrike" cap="none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Design and Delivery of an Agile ‘Sparkle’ Program That Would Increase </a:t>
            </a:r>
            <a:r>
              <a:rPr lang="en" sz="2400" b="1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Awareness, Knowledge and Skills of Enterprises to Spot and Ignite the Entrepreneurial Sparkle Within!!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Picture 69" descr="A close up of a sign&#10;&#10;Description automatically generated">
            <a:extLst>
              <a:ext uri="{FF2B5EF4-FFF2-40B4-BE49-F238E27FC236}">
                <a16:creationId xmlns:a16="http://schemas.microsoft.com/office/drawing/2014/main" id="{028D592C-7B85-CC40-91E7-55394D3F7F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38" t="2514" r="21615" b="-1"/>
          <a:stretch/>
        </p:blipFill>
        <p:spPr>
          <a:xfrm>
            <a:off x="1053159" y="523903"/>
            <a:ext cx="2063079" cy="973896"/>
          </a:xfrm>
          <a:prstGeom prst="rect">
            <a:avLst/>
          </a:prstGeom>
        </p:spPr>
      </p:pic>
      <p:sp>
        <p:nvSpPr>
          <p:cNvPr id="71" name="Google Shape;30;p5">
            <a:extLst>
              <a:ext uri="{FF2B5EF4-FFF2-40B4-BE49-F238E27FC236}">
                <a16:creationId xmlns:a16="http://schemas.microsoft.com/office/drawing/2014/main" id="{3F16B203-DCB6-3E44-A53E-FBD9284AC075}"/>
              </a:ext>
            </a:extLst>
          </p:cNvPr>
          <p:cNvSpPr/>
          <p:nvPr/>
        </p:nvSpPr>
        <p:spPr>
          <a:xfrm>
            <a:off x="1084363" y="1506189"/>
            <a:ext cx="2044800" cy="13769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413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  <a:alpha val="50000"/>
              </a:schemeClr>
            </a:gs>
            <a:gs pos="50000">
              <a:schemeClr val="accent4">
                <a:lumMod val="60000"/>
                <a:lumOff val="40000"/>
                <a:alpha val="50000"/>
              </a:schemeClr>
            </a:gs>
            <a:gs pos="26000">
              <a:schemeClr val="accent4">
                <a:lumMod val="75000"/>
                <a:alpha val="50000"/>
              </a:schemeClr>
            </a:gs>
            <a:gs pos="75000">
              <a:schemeClr val="accent4">
                <a:lumMod val="40000"/>
                <a:lumOff val="60000"/>
                <a:alpha val="50000"/>
              </a:schemeClr>
            </a:gs>
            <a:gs pos="100000">
              <a:schemeClr val="accent4">
                <a:lumMod val="20000"/>
                <a:lumOff val="80000"/>
                <a:alpha val="50000"/>
              </a:schemeClr>
            </a:gs>
          </a:gsLst>
          <a:lin ang="5400000" scaled="1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9;p13">
            <a:extLst>
              <a:ext uri="{FF2B5EF4-FFF2-40B4-BE49-F238E27FC236}">
                <a16:creationId xmlns:a16="http://schemas.microsoft.com/office/drawing/2014/main" id="{005A670F-FCDC-0348-897D-5CC6129C68B8}"/>
              </a:ext>
            </a:extLst>
          </p:cNvPr>
          <p:cNvSpPr/>
          <p:nvPr/>
        </p:nvSpPr>
        <p:spPr>
          <a:xfrm>
            <a:off x="1524000" y="0"/>
            <a:ext cx="9144000" cy="32717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54F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0;p13">
            <a:extLst>
              <a:ext uri="{FF2B5EF4-FFF2-40B4-BE49-F238E27FC236}">
                <a16:creationId xmlns:a16="http://schemas.microsoft.com/office/drawing/2014/main" id="{0E600632-4588-9045-8067-1895827184F5}"/>
              </a:ext>
            </a:extLst>
          </p:cNvPr>
          <p:cNvSpPr/>
          <p:nvPr/>
        </p:nvSpPr>
        <p:spPr>
          <a:xfrm>
            <a:off x="1524001" y="4072874"/>
            <a:ext cx="9144000" cy="10379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2;p14">
            <a:extLst>
              <a:ext uri="{FF2B5EF4-FFF2-40B4-BE49-F238E27FC236}">
                <a16:creationId xmlns:a16="http://schemas.microsoft.com/office/drawing/2014/main" id="{B8E97C8F-1E4B-514C-8E44-0D63DB8E17B7}"/>
              </a:ext>
            </a:extLst>
          </p:cNvPr>
          <p:cNvSpPr txBox="1">
            <a:spLocks/>
          </p:cNvSpPr>
          <p:nvPr/>
        </p:nvSpPr>
        <p:spPr>
          <a:xfrm>
            <a:off x="1524000" y="3271793"/>
            <a:ext cx="9144000" cy="801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>
              <a:buSzPts val="4400"/>
            </a:pPr>
            <a:r>
              <a:rPr lang="en" sz="3200" dirty="0">
                <a:solidFill>
                  <a:schemeClr val="accent1">
                    <a:lumMod val="50000"/>
                  </a:schemeClr>
                </a:solidFill>
                <a:latin typeface="Dream Orphans" panose="02000400000000000000" pitchFamily="2" charset="77"/>
              </a:rPr>
              <a:t>Entrepreneurship Ecosystem Will Grow!</a:t>
            </a:r>
          </a:p>
        </p:txBody>
      </p:sp>
      <p:sp>
        <p:nvSpPr>
          <p:cNvPr id="10" name="Google Shape;81;p13">
            <a:extLst>
              <a:ext uri="{FF2B5EF4-FFF2-40B4-BE49-F238E27FC236}">
                <a16:creationId xmlns:a16="http://schemas.microsoft.com/office/drawing/2014/main" id="{CE523D44-119C-D547-B3EC-42AE09F4129E}"/>
              </a:ext>
            </a:extLst>
          </p:cNvPr>
          <p:cNvSpPr txBox="1">
            <a:spLocks/>
          </p:cNvSpPr>
          <p:nvPr/>
        </p:nvSpPr>
        <p:spPr>
          <a:xfrm>
            <a:off x="1524000" y="4076243"/>
            <a:ext cx="9144000" cy="103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71450" indent="-171450">
              <a:lnSpc>
                <a:spcPct val="114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2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United States ranks 1st out of 138 countries using the Global Entrepreneurship and Development Index, in providing environment for promoting start-up ecosystems.</a:t>
            </a:r>
          </a:p>
          <a:p>
            <a:pPr marL="171450" indent="-171450">
              <a:lnSpc>
                <a:spcPct val="114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tr-TR" sz="12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Being an entrepreneur takes a certain personality type to truly be successful; problem-solving, flexibility and self-discipline are key.</a:t>
            </a:r>
          </a:p>
          <a:p>
            <a:pPr marL="171450" indent="-171450">
              <a:lnSpc>
                <a:spcPct val="114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2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20% of new companies fail in their first year, and only 50% survive through their fifth year.</a:t>
            </a:r>
            <a:endParaRPr lang="tr-TR" sz="12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2161D5-0A61-1241-978A-B61D0176E5AA}"/>
              </a:ext>
            </a:extLst>
          </p:cNvPr>
          <p:cNvSpPr/>
          <p:nvPr/>
        </p:nvSpPr>
        <p:spPr>
          <a:xfrm>
            <a:off x="1524000" y="0"/>
            <a:ext cx="9144000" cy="3271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" b="1" dirty="0">
                <a:latin typeface="Calibri" panose="020F0502020204030204" pitchFamily="34" charset="0"/>
                <a:cs typeface="Calibri" panose="020F0502020204030204" pitchFamily="34" charset="0"/>
              </a:rPr>
              <a:t>Entrepreneurship/Start-Ups Worldwide: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" sz="1200" dirty="0">
                <a:latin typeface="Calibri" panose="020F0502020204030204" pitchFamily="34" charset="0"/>
                <a:cs typeface="Calibri" panose="020F0502020204030204" pitchFamily="34" charset="0"/>
              </a:rPr>
              <a:t>There are close to 400 million entrepreneurs worldwide.</a:t>
            </a:r>
            <a:endParaRPr lang="tr-T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tr-TR" sz="1200" dirty="0">
                <a:latin typeface="Calibri" panose="020F0502020204030204" pitchFamily="34" charset="0"/>
                <a:cs typeface="Calibri" panose="020F0502020204030204" pitchFamily="34" charset="0"/>
              </a:rPr>
              <a:t>80% of entrepreneurs funded their business out of pocket.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tr-TR" sz="1200" dirty="0">
                <a:latin typeface="Calibri" panose="020F0502020204030204" pitchFamily="34" charset="0"/>
                <a:cs typeface="Calibri" panose="020F0502020204030204" pitchFamily="34" charset="0"/>
              </a:rPr>
              <a:t>Founders of the companies with the highest growth clocked in with an average age of 45.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tr-TR" sz="1200" dirty="0">
                <a:latin typeface="Calibri" panose="020F0502020204030204" pitchFamily="34" charset="0"/>
                <a:cs typeface="Calibri" panose="020F0502020204030204" pitchFamily="34" charset="0"/>
              </a:rPr>
              <a:t>While it is true that 51.6% of businesses started out running from someone’s home, many of those entrepreneurs were well educated.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tr-TR" sz="1200" dirty="0">
                <a:latin typeface="Calibri" panose="020F0502020204030204" pitchFamily="34" charset="0"/>
                <a:cs typeface="Calibri" panose="020F0502020204030204" pitchFamily="34" charset="0"/>
              </a:rPr>
              <a:t>39% of business owners have a bachelor’s degree or higher.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tr-TR" sz="1200" dirty="0">
                <a:latin typeface="Calibri" panose="020F0502020204030204" pitchFamily="34" charset="0"/>
                <a:cs typeface="Calibri" panose="020F0502020204030204" pitchFamily="34" charset="0"/>
              </a:rPr>
              <a:t>95% of the business founders surveyed by the Kauffman Foundation had at least a bachelor’s degree, 47% had even more advanced degrees.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tr-TR" sz="1200" dirty="0">
                <a:latin typeface="Calibri" panose="020F0502020204030204" pitchFamily="34" charset="0"/>
                <a:cs typeface="Calibri" panose="020F0502020204030204" pitchFamily="34" charset="0"/>
              </a:rPr>
              <a:t>Company founders were 125% more successful if they had worked previously in a similar industry as their new companies.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tr-TR" sz="1200" dirty="0">
                <a:latin typeface="Calibri" panose="020F0502020204030204" pitchFamily="34" charset="0"/>
                <a:cs typeface="Calibri" panose="020F0502020204030204" pitchFamily="34" charset="0"/>
              </a:rPr>
              <a:t>At an average of 10% across 51 different economies, the growth rate for women as entrepreneurs hit 10%, higher than the comparative 5%</a:t>
            </a:r>
            <a:r>
              <a:rPr lang="tr-TR" sz="12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sz="1200" dirty="0">
                <a:latin typeface="Calibri" panose="020F0502020204030204" pitchFamily="34" charset="0"/>
                <a:cs typeface="Calibri" panose="020F0502020204030204" pitchFamily="34" charset="0"/>
              </a:rPr>
              <a:t>growth rate for men.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" sz="1200" dirty="0">
                <a:latin typeface="Calibri" panose="020F0502020204030204" pitchFamily="34" charset="0"/>
                <a:cs typeface="Calibri" panose="020F0502020204030204" pitchFamily="34" charset="0"/>
              </a:rPr>
              <a:t>At the end of 2017, nearly 1.2 million people all over the globe had spent time working from a co-working space.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" sz="1200" dirty="0">
                <a:latin typeface="Calibri" panose="020F0502020204030204" pitchFamily="34" charset="0"/>
                <a:cs typeface="Calibri" panose="020F0502020204030204" pitchFamily="34" charset="0"/>
              </a:rPr>
              <a:t>Co-working spaces have grown an impressive 89% in the previous 12 months, and 300% since 2010.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" sz="1200" dirty="0">
                <a:latin typeface="Calibri" panose="020F0502020204030204" pitchFamily="34" charset="0"/>
                <a:cs typeface="Calibri" panose="020F0502020204030204" pitchFamily="34" charset="0"/>
              </a:rPr>
              <a:t>Almost 50% of entrepreneurs work 50+ hours per week; and 19% work more than 60 hours per week.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" sz="1200" dirty="0">
                <a:latin typeface="Calibri" panose="020F0502020204030204" pitchFamily="34" charset="0"/>
                <a:cs typeface="Calibri" panose="020F0502020204030204" pitchFamily="34" charset="0"/>
              </a:rPr>
              <a:t>Yet, </a:t>
            </a:r>
            <a:r>
              <a:rPr lang="tr-TR" sz="1200" dirty="0">
                <a:latin typeface="Calibri" panose="020F0502020204030204" pitchFamily="34" charset="0"/>
                <a:cs typeface="Calibri" panose="020F0502020204030204" pitchFamily="34" charset="0"/>
              </a:rPr>
              <a:t>73% of the business people surveyed said their hours were more flexible now than when they worked for someone else.</a:t>
            </a:r>
            <a:endParaRPr lang="tr-TR" sz="1200" dirty="0"/>
          </a:p>
        </p:txBody>
      </p:sp>
      <p:sp>
        <p:nvSpPr>
          <p:cNvPr id="12" name="Google Shape;92;p14">
            <a:extLst>
              <a:ext uri="{FF2B5EF4-FFF2-40B4-BE49-F238E27FC236}">
                <a16:creationId xmlns:a16="http://schemas.microsoft.com/office/drawing/2014/main" id="{969E6D4B-BBAA-9B43-B55A-F84D2195BE93}"/>
              </a:ext>
            </a:extLst>
          </p:cNvPr>
          <p:cNvSpPr txBox="1">
            <a:spLocks/>
          </p:cNvSpPr>
          <p:nvPr/>
        </p:nvSpPr>
        <p:spPr>
          <a:xfrm>
            <a:off x="77118" y="5126525"/>
            <a:ext cx="12114882" cy="801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>
              <a:buSzPts val="4400"/>
            </a:pPr>
            <a:r>
              <a:rPr lang="en" sz="3200" dirty="0">
                <a:solidFill>
                  <a:schemeClr val="accent1">
                    <a:lumMod val="50000"/>
                  </a:schemeClr>
                </a:solidFill>
                <a:latin typeface="Dream Orphans" panose="02000400000000000000" pitchFamily="2" charset="77"/>
              </a:rPr>
              <a:t>We Need to Increase Their Success &amp; Sustainability!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  <a:alpha val="50000"/>
              </a:schemeClr>
            </a:gs>
            <a:gs pos="50000">
              <a:schemeClr val="accent4">
                <a:lumMod val="60000"/>
                <a:lumOff val="40000"/>
                <a:alpha val="50000"/>
              </a:schemeClr>
            </a:gs>
            <a:gs pos="26000">
              <a:schemeClr val="accent4">
                <a:lumMod val="75000"/>
                <a:alpha val="50000"/>
              </a:schemeClr>
            </a:gs>
            <a:gs pos="75000">
              <a:schemeClr val="accent4">
                <a:lumMod val="40000"/>
                <a:lumOff val="60000"/>
                <a:alpha val="50000"/>
              </a:schemeClr>
            </a:gs>
            <a:gs pos="100000">
              <a:schemeClr val="accent4">
                <a:lumMod val="20000"/>
                <a:lumOff val="80000"/>
                <a:alpha val="50000"/>
              </a:schemeClr>
            </a:gs>
          </a:gsLst>
          <a:lin ang="5400000" scaled="1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104;p15">
            <a:extLst>
              <a:ext uri="{FF2B5EF4-FFF2-40B4-BE49-F238E27FC236}">
                <a16:creationId xmlns:a16="http://schemas.microsoft.com/office/drawing/2014/main" id="{7EB1D508-80B9-9C48-B47F-8087FACBE64B}"/>
              </a:ext>
            </a:extLst>
          </p:cNvPr>
          <p:cNvSpPr txBox="1">
            <a:spLocks/>
          </p:cNvSpPr>
          <p:nvPr/>
        </p:nvSpPr>
        <p:spPr>
          <a:xfrm>
            <a:off x="3177272" y="763277"/>
            <a:ext cx="7761599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Dream Orphans" panose="02000400000000000000" pitchFamily="2" charset="77"/>
                <a:ea typeface="Dream Orphans" panose="02000400000000000000" pitchFamily="2" charset="7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200"/>
            </a:pPr>
            <a:r>
              <a:rPr lang="en" sz="3200" b="1" dirty="0">
                <a:solidFill>
                  <a:srgbClr val="1C405D"/>
                </a:solidFill>
                <a:ea typeface="Calibri"/>
                <a:cs typeface="Calibri"/>
                <a:sym typeface="Calibri"/>
              </a:rPr>
              <a:t>Sparkle Program – Roadmap</a:t>
            </a:r>
            <a:endParaRPr lang="en" b="1" dirty="0"/>
          </a:p>
        </p:txBody>
      </p:sp>
      <p:pic>
        <p:nvPicPr>
          <p:cNvPr id="70" name="Picture 69" descr="A close up of a sign&#10;&#10;Description automatically generated">
            <a:extLst>
              <a:ext uri="{FF2B5EF4-FFF2-40B4-BE49-F238E27FC236}">
                <a16:creationId xmlns:a16="http://schemas.microsoft.com/office/drawing/2014/main" id="{028D592C-7B85-CC40-91E7-55394D3F7F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38" t="2514" r="21615" b="-1"/>
          <a:stretch/>
        </p:blipFill>
        <p:spPr>
          <a:xfrm>
            <a:off x="1053159" y="523903"/>
            <a:ext cx="2063079" cy="973896"/>
          </a:xfrm>
          <a:prstGeom prst="rect">
            <a:avLst/>
          </a:prstGeom>
        </p:spPr>
      </p:pic>
      <p:sp>
        <p:nvSpPr>
          <p:cNvPr id="71" name="Google Shape;30;p5">
            <a:extLst>
              <a:ext uri="{FF2B5EF4-FFF2-40B4-BE49-F238E27FC236}">
                <a16:creationId xmlns:a16="http://schemas.microsoft.com/office/drawing/2014/main" id="{3F16B203-DCB6-3E44-A53E-FBD9284AC075}"/>
              </a:ext>
            </a:extLst>
          </p:cNvPr>
          <p:cNvSpPr/>
          <p:nvPr/>
        </p:nvSpPr>
        <p:spPr>
          <a:xfrm>
            <a:off x="1084363" y="1506189"/>
            <a:ext cx="2044800" cy="13769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41;p16">
            <a:extLst>
              <a:ext uri="{FF2B5EF4-FFF2-40B4-BE49-F238E27FC236}">
                <a16:creationId xmlns:a16="http://schemas.microsoft.com/office/drawing/2014/main" id="{643CED73-4C34-C845-BF8A-5C6F132C8C29}"/>
              </a:ext>
            </a:extLst>
          </p:cNvPr>
          <p:cNvSpPr txBox="1"/>
          <p:nvPr/>
        </p:nvSpPr>
        <p:spPr>
          <a:xfrm>
            <a:off x="1086210" y="1781878"/>
            <a:ext cx="3093000" cy="778200"/>
          </a:xfrm>
          <a:prstGeom prst="rect">
            <a:avLst/>
          </a:prstGeom>
          <a:noFill/>
          <a:ln w="114300" cap="rnd" cmpd="sng">
            <a:solidFill>
              <a:schemeClr val="accent6">
                <a:lumMod val="7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454F5B"/>
              </a:buClr>
              <a:buSzPts val="2400"/>
              <a:buFont typeface="Calibri"/>
              <a:buNone/>
              <a:defRPr sz="2400" b="1">
                <a:solidFill>
                  <a:srgbClr val="454F5B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" dirty="0">
                <a:sym typeface="Calibri"/>
              </a:rPr>
              <a:t>Module I</a:t>
            </a:r>
            <a:endParaRPr dirty="0"/>
          </a:p>
        </p:txBody>
      </p:sp>
      <p:sp>
        <p:nvSpPr>
          <p:cNvPr id="28" name="Google Shape;141;p16">
            <a:extLst>
              <a:ext uri="{FF2B5EF4-FFF2-40B4-BE49-F238E27FC236}">
                <a16:creationId xmlns:a16="http://schemas.microsoft.com/office/drawing/2014/main" id="{33F9F4A7-5CE5-904C-B1F5-E5F561DEA127}"/>
              </a:ext>
            </a:extLst>
          </p:cNvPr>
          <p:cNvSpPr txBox="1"/>
          <p:nvPr/>
        </p:nvSpPr>
        <p:spPr>
          <a:xfrm>
            <a:off x="4686889" y="1781878"/>
            <a:ext cx="3093000" cy="778200"/>
          </a:xfrm>
          <a:prstGeom prst="rect">
            <a:avLst/>
          </a:prstGeom>
          <a:noFill/>
          <a:ln w="114300" cap="rnd" cmpd="sng">
            <a:solidFill>
              <a:schemeClr val="accent6">
                <a:lumMod val="7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454F5B"/>
              </a:buClr>
              <a:buSzPts val="2400"/>
              <a:buFont typeface="Calibri"/>
              <a:buNone/>
              <a:defRPr sz="2400" b="1">
                <a:solidFill>
                  <a:srgbClr val="454F5B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" dirty="0">
                <a:sym typeface="Calibri"/>
              </a:rPr>
              <a:t>Module II</a:t>
            </a:r>
            <a:endParaRPr dirty="0"/>
          </a:p>
        </p:txBody>
      </p:sp>
      <p:sp>
        <p:nvSpPr>
          <p:cNvPr id="29" name="Google Shape;141;p16">
            <a:extLst>
              <a:ext uri="{FF2B5EF4-FFF2-40B4-BE49-F238E27FC236}">
                <a16:creationId xmlns:a16="http://schemas.microsoft.com/office/drawing/2014/main" id="{2F35E9DB-40F5-FD49-BBC5-473DDAFEDEFC}"/>
              </a:ext>
            </a:extLst>
          </p:cNvPr>
          <p:cNvSpPr txBox="1"/>
          <p:nvPr/>
        </p:nvSpPr>
        <p:spPr>
          <a:xfrm>
            <a:off x="8287568" y="1781878"/>
            <a:ext cx="3093000" cy="778200"/>
          </a:xfrm>
          <a:prstGeom prst="rect">
            <a:avLst/>
          </a:prstGeom>
          <a:noFill/>
          <a:ln w="114300" cap="rnd" cmpd="sng">
            <a:solidFill>
              <a:schemeClr val="accent6">
                <a:lumMod val="7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454F5B"/>
              </a:buClr>
              <a:buSzPts val="2400"/>
              <a:buFont typeface="Calibri"/>
              <a:buNone/>
              <a:defRPr sz="2400" b="1">
                <a:solidFill>
                  <a:srgbClr val="454F5B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" dirty="0">
                <a:sym typeface="Calibri"/>
              </a:rPr>
              <a:t>Module III</a:t>
            </a:r>
            <a:endParaRPr dirty="0"/>
          </a:p>
        </p:txBody>
      </p:sp>
      <p:sp>
        <p:nvSpPr>
          <p:cNvPr id="30" name="Google Shape;637;p46">
            <a:extLst>
              <a:ext uri="{FF2B5EF4-FFF2-40B4-BE49-F238E27FC236}">
                <a16:creationId xmlns:a16="http://schemas.microsoft.com/office/drawing/2014/main" id="{FA11BA63-1225-D44D-99FA-70CBF8E82D02}"/>
              </a:ext>
            </a:extLst>
          </p:cNvPr>
          <p:cNvSpPr/>
          <p:nvPr/>
        </p:nvSpPr>
        <p:spPr>
          <a:xfrm>
            <a:off x="1086210" y="2767069"/>
            <a:ext cx="3002946" cy="778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tr-TR" sz="2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ntrapreneurship</a:t>
            </a:r>
            <a:endParaRPr sz="2000" b="1" i="0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31" name="Google Shape;637;p46">
            <a:extLst>
              <a:ext uri="{FF2B5EF4-FFF2-40B4-BE49-F238E27FC236}">
                <a16:creationId xmlns:a16="http://schemas.microsoft.com/office/drawing/2014/main" id="{B21786C6-FD45-1B41-95D5-B5C40F21E3CF}"/>
              </a:ext>
            </a:extLst>
          </p:cNvPr>
          <p:cNvSpPr/>
          <p:nvPr/>
        </p:nvSpPr>
        <p:spPr>
          <a:xfrm>
            <a:off x="4692776" y="2767069"/>
            <a:ext cx="3002946" cy="778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-TR" sz="2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 Impact, </a:t>
            </a: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-TR" sz="2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 Innovation</a:t>
            </a:r>
            <a:endParaRPr sz="2000" b="1" i="0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32" name="Google Shape;637;p46">
            <a:extLst>
              <a:ext uri="{FF2B5EF4-FFF2-40B4-BE49-F238E27FC236}">
                <a16:creationId xmlns:a16="http://schemas.microsoft.com/office/drawing/2014/main" id="{1CED8E48-302B-5C4E-9D3E-624835319B07}"/>
              </a:ext>
            </a:extLst>
          </p:cNvPr>
          <p:cNvSpPr/>
          <p:nvPr/>
        </p:nvSpPr>
        <p:spPr>
          <a:xfrm>
            <a:off x="4686889" y="3681219"/>
            <a:ext cx="3002946" cy="778201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5000"/>
              </a:lnSpc>
              <a:buSzPts val="1400"/>
            </a:pP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The One Who Connects Is The Winner</a:t>
            </a:r>
            <a:endParaRPr sz="2000" b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3" name="Google Shape;637;p46">
            <a:extLst>
              <a:ext uri="{FF2B5EF4-FFF2-40B4-BE49-F238E27FC236}">
                <a16:creationId xmlns:a16="http://schemas.microsoft.com/office/drawing/2014/main" id="{3DAE60A2-0246-A14D-A371-0A532584AF43}"/>
              </a:ext>
            </a:extLst>
          </p:cNvPr>
          <p:cNvSpPr/>
          <p:nvPr/>
        </p:nvSpPr>
        <p:spPr>
          <a:xfrm>
            <a:off x="8305229" y="2767068"/>
            <a:ext cx="3002946" cy="172661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-TR" sz="2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Approaches &amp; Tools Enabling Innovation</a:t>
            </a:r>
            <a:endParaRPr sz="2000" b="1" i="0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34" name="Google Shape;125;p15">
            <a:extLst>
              <a:ext uri="{FF2B5EF4-FFF2-40B4-BE49-F238E27FC236}">
                <a16:creationId xmlns:a16="http://schemas.microsoft.com/office/drawing/2014/main" id="{CEBF135B-BFF3-CC41-A591-D8030C602998}"/>
              </a:ext>
            </a:extLst>
          </p:cNvPr>
          <p:cNvSpPr txBox="1"/>
          <p:nvPr/>
        </p:nvSpPr>
        <p:spPr>
          <a:xfrm>
            <a:off x="8663271" y="4764668"/>
            <a:ext cx="2600830" cy="58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2400"/>
              <a:buFont typeface="Montserrat"/>
              <a:buNone/>
            </a:pPr>
            <a:r>
              <a:rPr lang="en" sz="2400" b="1" i="0" u="none" strike="noStrike" cap="none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Certification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" name="Google Shape;160;p16">
            <a:extLst>
              <a:ext uri="{FF2B5EF4-FFF2-40B4-BE49-F238E27FC236}">
                <a16:creationId xmlns:a16="http://schemas.microsoft.com/office/drawing/2014/main" id="{AD099D99-DBE8-1044-BD00-945066D3C661}"/>
              </a:ext>
            </a:extLst>
          </p:cNvPr>
          <p:cNvGrpSpPr/>
          <p:nvPr/>
        </p:nvGrpSpPr>
        <p:grpSpPr>
          <a:xfrm>
            <a:off x="10845572" y="4727789"/>
            <a:ext cx="987998" cy="778200"/>
            <a:chOff x="5297950" y="1632050"/>
            <a:chExt cx="426200" cy="431100"/>
          </a:xfrm>
        </p:grpSpPr>
        <p:sp>
          <p:nvSpPr>
            <p:cNvPr id="36" name="Google Shape;161;p16">
              <a:extLst>
                <a:ext uri="{FF2B5EF4-FFF2-40B4-BE49-F238E27FC236}">
                  <a16:creationId xmlns:a16="http://schemas.microsoft.com/office/drawing/2014/main" id="{9C446B12-62CD-A14A-AEA5-AFA36019573B}"/>
                </a:ext>
              </a:extLst>
            </p:cNvPr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62;p16">
              <a:extLst>
                <a:ext uri="{FF2B5EF4-FFF2-40B4-BE49-F238E27FC236}">
                  <a16:creationId xmlns:a16="http://schemas.microsoft.com/office/drawing/2014/main" id="{BA1D7E26-140F-DA48-BD0D-284E946E7670}"/>
                </a:ext>
              </a:extLst>
            </p:cNvPr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" name="Graphic 37" descr="Meeting">
            <a:extLst>
              <a:ext uri="{FF2B5EF4-FFF2-40B4-BE49-F238E27FC236}">
                <a16:creationId xmlns:a16="http://schemas.microsoft.com/office/drawing/2014/main" id="{E24B0F3E-C877-A64E-BCF6-4DF812EC7A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4436" y="1324678"/>
            <a:ext cx="914400" cy="914400"/>
          </a:xfrm>
          <a:prstGeom prst="rect">
            <a:avLst/>
          </a:prstGeom>
        </p:spPr>
      </p:pic>
      <p:pic>
        <p:nvPicPr>
          <p:cNvPr id="39" name="Graphic 38" descr="Meeting">
            <a:extLst>
              <a:ext uri="{FF2B5EF4-FFF2-40B4-BE49-F238E27FC236}">
                <a16:creationId xmlns:a16="http://schemas.microsoft.com/office/drawing/2014/main" id="{F3265FA3-515A-B24B-A1D2-1DB95852F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2635" y="1326290"/>
            <a:ext cx="914400" cy="914400"/>
          </a:xfrm>
          <a:prstGeom prst="rect">
            <a:avLst/>
          </a:prstGeom>
        </p:spPr>
      </p:pic>
      <p:pic>
        <p:nvPicPr>
          <p:cNvPr id="40" name="Graphic 39" descr="Meeting">
            <a:extLst>
              <a:ext uri="{FF2B5EF4-FFF2-40B4-BE49-F238E27FC236}">
                <a16:creationId xmlns:a16="http://schemas.microsoft.com/office/drawing/2014/main" id="{D77F099C-301B-0A4A-BD61-8E8AEE928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19170" y="1313181"/>
            <a:ext cx="914400" cy="914400"/>
          </a:xfrm>
          <a:prstGeom prst="rect">
            <a:avLst/>
          </a:prstGeom>
        </p:spPr>
      </p:pic>
      <p:cxnSp>
        <p:nvCxnSpPr>
          <p:cNvPr id="41" name="Google Shape;181;p17">
            <a:extLst>
              <a:ext uri="{FF2B5EF4-FFF2-40B4-BE49-F238E27FC236}">
                <a16:creationId xmlns:a16="http://schemas.microsoft.com/office/drawing/2014/main" id="{10F6DBD1-6A03-D647-A0AD-9BD58136231F}"/>
              </a:ext>
            </a:extLst>
          </p:cNvPr>
          <p:cNvCxnSpPr/>
          <p:nvPr/>
        </p:nvCxnSpPr>
        <p:spPr>
          <a:xfrm rot="5400000" flipH="1">
            <a:off x="168619" y="4707563"/>
            <a:ext cx="1662546" cy="1"/>
          </a:xfrm>
          <a:prstGeom prst="straightConnector1">
            <a:avLst/>
          </a:prstGeom>
          <a:noFill/>
          <a:ln w="19050" cap="flat" cmpd="sng">
            <a:solidFill>
              <a:srgbClr val="969696"/>
            </a:solidFill>
            <a:prstDash val="dot"/>
            <a:round/>
            <a:headEnd type="none" w="sm" len="sm"/>
            <a:tailEnd type="none" w="sm" len="sm"/>
          </a:ln>
          <a:effectLst>
            <a:reflection stA="52000" endA="300" endPos="35000" sy="-100000" algn="bl" rotWithShape="0"/>
          </a:effectLst>
        </p:spPr>
      </p:cxnSp>
      <p:sp>
        <p:nvSpPr>
          <p:cNvPr id="42" name="Google Shape;183;p17">
            <a:extLst>
              <a:ext uri="{FF2B5EF4-FFF2-40B4-BE49-F238E27FC236}">
                <a16:creationId xmlns:a16="http://schemas.microsoft.com/office/drawing/2014/main" id="{64FE34F6-6450-3441-8710-1700A063A60D}"/>
              </a:ext>
            </a:extLst>
          </p:cNvPr>
          <p:cNvSpPr/>
          <p:nvPr/>
        </p:nvSpPr>
        <p:spPr>
          <a:xfrm>
            <a:off x="999891" y="5362649"/>
            <a:ext cx="1369419" cy="3523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90500" marR="0" lvl="0" indent="-1905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Calibri"/>
              <a:buNone/>
            </a:pPr>
            <a:r>
              <a:rPr lang="en" sz="14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Day 1</a:t>
            </a:r>
            <a:endParaRPr sz="1400" b="0" i="0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cxnSp>
        <p:nvCxnSpPr>
          <p:cNvPr id="43" name="Google Shape;181;p17">
            <a:extLst>
              <a:ext uri="{FF2B5EF4-FFF2-40B4-BE49-F238E27FC236}">
                <a16:creationId xmlns:a16="http://schemas.microsoft.com/office/drawing/2014/main" id="{5B0430B8-2252-0A43-9DFC-DDF11D1618BA}"/>
              </a:ext>
            </a:extLst>
          </p:cNvPr>
          <p:cNvCxnSpPr/>
          <p:nvPr/>
        </p:nvCxnSpPr>
        <p:spPr>
          <a:xfrm rot="5400000" flipH="1">
            <a:off x="3735365" y="4859271"/>
            <a:ext cx="1662546" cy="1"/>
          </a:xfrm>
          <a:prstGeom prst="straightConnector1">
            <a:avLst/>
          </a:prstGeom>
          <a:noFill/>
          <a:ln w="19050" cap="flat" cmpd="sng">
            <a:solidFill>
              <a:srgbClr val="969696"/>
            </a:solidFill>
            <a:prstDash val="dot"/>
            <a:round/>
            <a:headEnd type="none" w="sm" len="sm"/>
            <a:tailEnd type="none" w="sm" len="sm"/>
          </a:ln>
          <a:effectLst>
            <a:reflection stA="52000" endA="300" endPos="35000" sy="-100000" algn="bl" rotWithShape="0"/>
          </a:effectLst>
        </p:spPr>
      </p:cxnSp>
      <p:sp>
        <p:nvSpPr>
          <p:cNvPr id="44" name="Google Shape;183;p17">
            <a:extLst>
              <a:ext uri="{FF2B5EF4-FFF2-40B4-BE49-F238E27FC236}">
                <a16:creationId xmlns:a16="http://schemas.microsoft.com/office/drawing/2014/main" id="{20723C98-EDA3-EE4A-A023-523A0B9BE155}"/>
              </a:ext>
            </a:extLst>
          </p:cNvPr>
          <p:cNvSpPr/>
          <p:nvPr/>
        </p:nvSpPr>
        <p:spPr>
          <a:xfrm>
            <a:off x="4566832" y="5367911"/>
            <a:ext cx="1369419" cy="3523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90500" marR="0" lvl="0" indent="-1905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Calibri"/>
              <a:buNone/>
            </a:pPr>
            <a:r>
              <a:rPr lang="en" sz="14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Day 2</a:t>
            </a:r>
            <a:endParaRPr sz="1400" b="0" i="0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cxnSp>
        <p:nvCxnSpPr>
          <p:cNvPr id="45" name="Google Shape;181;p17">
            <a:extLst>
              <a:ext uri="{FF2B5EF4-FFF2-40B4-BE49-F238E27FC236}">
                <a16:creationId xmlns:a16="http://schemas.microsoft.com/office/drawing/2014/main" id="{F1A19222-B4C4-2B4D-9C41-62F3D9E9B532}"/>
              </a:ext>
            </a:extLst>
          </p:cNvPr>
          <p:cNvCxnSpPr/>
          <p:nvPr/>
        </p:nvCxnSpPr>
        <p:spPr>
          <a:xfrm rot="5400000" flipH="1">
            <a:off x="7319802" y="4807516"/>
            <a:ext cx="1662546" cy="1"/>
          </a:xfrm>
          <a:prstGeom prst="straightConnector1">
            <a:avLst/>
          </a:prstGeom>
          <a:noFill/>
          <a:ln w="19050" cap="flat" cmpd="sng">
            <a:solidFill>
              <a:srgbClr val="969696"/>
            </a:solidFill>
            <a:prstDash val="dot"/>
            <a:round/>
            <a:headEnd type="none" w="sm" len="sm"/>
            <a:tailEnd type="none" w="sm" len="sm"/>
          </a:ln>
          <a:effectLst>
            <a:reflection stA="52000" endA="300" endPos="35000" sy="-100000" algn="bl" rotWithShape="0"/>
          </a:effectLst>
        </p:spPr>
      </p:cxnSp>
      <p:sp>
        <p:nvSpPr>
          <p:cNvPr id="46" name="Google Shape;183;p17">
            <a:extLst>
              <a:ext uri="{FF2B5EF4-FFF2-40B4-BE49-F238E27FC236}">
                <a16:creationId xmlns:a16="http://schemas.microsoft.com/office/drawing/2014/main" id="{6554622C-CCDC-E24D-902A-21F1444B444D}"/>
              </a:ext>
            </a:extLst>
          </p:cNvPr>
          <p:cNvSpPr/>
          <p:nvPr/>
        </p:nvSpPr>
        <p:spPr>
          <a:xfrm>
            <a:off x="8151269" y="5360224"/>
            <a:ext cx="1369419" cy="3523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90500" marR="0" lvl="0" indent="-1905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Calibri"/>
              <a:buNone/>
            </a:pPr>
            <a:r>
              <a:rPr lang="en" sz="14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Day 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cxnSp>
        <p:nvCxnSpPr>
          <p:cNvPr id="47" name="Google Shape;181;p17">
            <a:extLst>
              <a:ext uri="{FF2B5EF4-FFF2-40B4-BE49-F238E27FC236}">
                <a16:creationId xmlns:a16="http://schemas.microsoft.com/office/drawing/2014/main" id="{E3B5346B-CEBA-0741-BCBA-E29E4EEF1E2F}"/>
              </a:ext>
            </a:extLst>
          </p:cNvPr>
          <p:cNvCxnSpPr>
            <a:cxnSpLocks/>
          </p:cNvCxnSpPr>
          <p:nvPr/>
        </p:nvCxnSpPr>
        <p:spPr>
          <a:xfrm flipH="1">
            <a:off x="2369310" y="5712599"/>
            <a:ext cx="1944622" cy="0"/>
          </a:xfrm>
          <a:prstGeom prst="straightConnector1">
            <a:avLst/>
          </a:prstGeom>
          <a:noFill/>
          <a:ln w="19050" cap="flat" cmpd="sng">
            <a:solidFill>
              <a:srgbClr val="969696"/>
            </a:solidFill>
            <a:prstDash val="dot"/>
            <a:round/>
            <a:headEnd type="none" w="sm" len="sm"/>
            <a:tailEnd type="none" w="sm" len="sm"/>
          </a:ln>
          <a:effectLst>
            <a:reflection stA="52000" endA="300" endPos="35000" sy="-100000" algn="bl" rotWithShape="0"/>
          </a:effectLst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8D4F53F-DF1C-3E42-95F2-BFFD073CA54A}"/>
              </a:ext>
            </a:extLst>
          </p:cNvPr>
          <p:cNvSpPr txBox="1"/>
          <p:nvPr/>
        </p:nvSpPr>
        <p:spPr>
          <a:xfrm>
            <a:off x="2369125" y="5412509"/>
            <a:ext cx="2197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1 month</a:t>
            </a:r>
          </a:p>
        </p:txBody>
      </p:sp>
      <p:cxnSp>
        <p:nvCxnSpPr>
          <p:cNvPr id="49" name="Google Shape;181;p17">
            <a:extLst>
              <a:ext uri="{FF2B5EF4-FFF2-40B4-BE49-F238E27FC236}">
                <a16:creationId xmlns:a16="http://schemas.microsoft.com/office/drawing/2014/main" id="{A6FAFE00-6AFE-384F-A78C-6511549B8888}"/>
              </a:ext>
            </a:extLst>
          </p:cNvPr>
          <p:cNvCxnSpPr>
            <a:cxnSpLocks/>
          </p:cNvCxnSpPr>
          <p:nvPr/>
        </p:nvCxnSpPr>
        <p:spPr>
          <a:xfrm flipH="1">
            <a:off x="5957888" y="5713263"/>
            <a:ext cx="1944622" cy="0"/>
          </a:xfrm>
          <a:prstGeom prst="straightConnector1">
            <a:avLst/>
          </a:prstGeom>
          <a:noFill/>
          <a:ln w="19050" cap="flat" cmpd="sng">
            <a:solidFill>
              <a:srgbClr val="969696"/>
            </a:solidFill>
            <a:prstDash val="dot"/>
            <a:round/>
            <a:headEnd type="none" w="sm" len="sm"/>
            <a:tailEnd type="none" w="sm" len="sm"/>
          </a:ln>
          <a:effectLst>
            <a:reflection stA="52000" endA="300" endPos="35000" sy="-100000" algn="bl" rotWithShape="0"/>
          </a:effectLst>
        </p:spPr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F07FFD23-6B86-6F4E-B4AD-0B1301B72A75}"/>
              </a:ext>
            </a:extLst>
          </p:cNvPr>
          <p:cNvSpPr txBox="1"/>
          <p:nvPr/>
        </p:nvSpPr>
        <p:spPr>
          <a:xfrm>
            <a:off x="5957703" y="5413173"/>
            <a:ext cx="2197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1 month</a:t>
            </a:r>
          </a:p>
        </p:txBody>
      </p:sp>
      <p:sp>
        <p:nvSpPr>
          <p:cNvPr id="73" name="Google Shape;637;p46">
            <a:extLst>
              <a:ext uri="{FF2B5EF4-FFF2-40B4-BE49-F238E27FC236}">
                <a16:creationId xmlns:a16="http://schemas.microsoft.com/office/drawing/2014/main" id="{094B01E1-1AA1-DB43-A50E-EA7F5BB918FC}"/>
              </a:ext>
            </a:extLst>
          </p:cNvPr>
          <p:cNvSpPr/>
          <p:nvPr/>
        </p:nvSpPr>
        <p:spPr>
          <a:xfrm>
            <a:off x="1131237" y="3726500"/>
            <a:ext cx="3002946" cy="778201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5000"/>
              </a:lnSpc>
              <a:buSzPts val="1400"/>
            </a:pP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Innovation Starts at Cognitive Level</a:t>
            </a:r>
            <a:endParaRPr sz="2000" b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87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  <a:alpha val="50000"/>
              </a:schemeClr>
            </a:gs>
            <a:gs pos="50000">
              <a:schemeClr val="accent4">
                <a:lumMod val="60000"/>
                <a:lumOff val="40000"/>
                <a:alpha val="50000"/>
              </a:schemeClr>
            </a:gs>
            <a:gs pos="26000">
              <a:schemeClr val="accent4">
                <a:lumMod val="75000"/>
                <a:alpha val="50000"/>
              </a:schemeClr>
            </a:gs>
            <a:gs pos="75000">
              <a:schemeClr val="accent4">
                <a:lumMod val="40000"/>
                <a:lumOff val="60000"/>
                <a:alpha val="50000"/>
              </a:schemeClr>
            </a:gs>
            <a:gs pos="100000">
              <a:schemeClr val="accent4">
                <a:lumMod val="20000"/>
                <a:lumOff val="80000"/>
                <a:alpha val="50000"/>
              </a:schemeClr>
            </a:gs>
          </a:gsLst>
          <a:lin ang="5400000" scaled="1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Google Shape;293;p21">
            <a:extLst>
              <a:ext uri="{FF2B5EF4-FFF2-40B4-BE49-F238E27FC236}">
                <a16:creationId xmlns:a16="http://schemas.microsoft.com/office/drawing/2014/main" id="{7C9F8DD6-E1B4-BC45-A03A-CE34030309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1537584"/>
              </p:ext>
            </p:extLst>
          </p:nvPr>
        </p:nvGraphicFramePr>
        <p:xfrm>
          <a:off x="116950" y="2198291"/>
          <a:ext cx="11958100" cy="3336600"/>
        </p:xfrm>
        <a:graphic>
          <a:graphicData uri="http://schemas.openxmlformats.org/drawingml/2006/table">
            <a:tbl>
              <a:tblPr>
                <a:noFill/>
                <a:tableStyleId>{57146941-40B7-4E2B-A62C-440E47C323BE}</a:tableStyleId>
              </a:tblPr>
              <a:tblGrid>
                <a:gridCol w="1572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4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9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3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Calibri"/>
                        </a:rPr>
                        <a:t>Sessions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Objective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Methods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Tools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Duration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7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Intrapreneurship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develop insight as to: </a:t>
                      </a:r>
                      <a:endParaRPr sz="1000" b="0" i="0" u="none" strike="noStrike" cap="none" dirty="0">
                        <a:solidFill>
                          <a:srgbClr val="1C405D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tr-TR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Curiosity and Creativity can improve the adaptability and performance of organizations</a:t>
                      </a:r>
                      <a:endParaRPr sz="1000" b="0" i="0" u="none" strike="noStrike" cap="none" dirty="0">
                        <a:solidFill>
                          <a:srgbClr val="1C405D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tr-TR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role of Intrapreneurship in the growth of business</a:t>
                      </a:r>
                    </a:p>
                    <a:p>
                      <a:pPr marL="171450" marR="0" lvl="0" indent="-1714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tr-TR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Leaders can spot and ignite the Intrapreneurial Sparkle.</a:t>
                      </a:r>
                      <a:endParaRPr sz="1000" b="0" i="0" u="none" strike="noStrike" cap="none" dirty="0">
                        <a:solidFill>
                          <a:srgbClr val="1C405D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tr-TR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Arial"/>
                          <a:cs typeface="Calibri"/>
                          <a:sym typeface="Arial"/>
                        </a:rPr>
                        <a:t>The Business Case for Curiosity* 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tr-TR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Arial"/>
                          <a:cs typeface="Calibri"/>
                          <a:sym typeface="Arial"/>
                        </a:rPr>
                        <a:t>Intrapreneurship Requires a People-Centric, Bottom-Up Approach**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tr-TR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Arial"/>
                          <a:cs typeface="Calibri"/>
                          <a:sym typeface="Arial"/>
                        </a:rPr>
                        <a:t>Intrapreneurship Brings Innovative Ideas, New Skills and Competitive Advantages**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tr-TR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Arial"/>
                          <a:cs typeface="Calibri"/>
                          <a:sym typeface="Arial"/>
                        </a:rPr>
                        <a:t>Finding and Recognizing ‘The Spirit of Intrapreneur’**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tr-TR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Arial"/>
                          <a:cs typeface="Calibri"/>
                          <a:sym typeface="Arial"/>
                        </a:rPr>
                        <a:t>How Do Intrapreneurs Envision-Get Ready and Execute?**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tr-TR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Arial"/>
                          <a:cs typeface="Calibri"/>
                          <a:sym typeface="Arial"/>
                        </a:rPr>
                        <a:t>Styles and Approaches of Management in Fostering Intrapreneurship**</a:t>
                      </a: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tr-TR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Seminar w. Examples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tr-TR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cs typeface="Calibri"/>
                          <a:sym typeface="Calibri"/>
                        </a:rPr>
                        <a:t>Self-Contemplation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tr-TR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cs typeface="Calibri"/>
                          <a:sym typeface="Calibri"/>
                        </a:rPr>
                        <a:t>Action Planning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tr-TR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cs typeface="Calibri"/>
                          <a:sym typeface="Calibri"/>
                        </a:rPr>
                        <a:t>Open Discussion</a:t>
                      </a: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tr-TR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'Action Sheet’ Templates</a:t>
                      </a:r>
                      <a:endParaRPr lang="tr-TR" sz="1000" b="0" i="0" u="none" strike="noStrike" cap="none" dirty="0">
                        <a:solidFill>
                          <a:srgbClr val="1C405D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 1 of Program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½ Days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6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tr-TR" sz="1200" b="1" i="0" u="none" strike="noStrike" cap="none" dirty="0">
                          <a:solidFill>
                            <a:srgbClr val="1C405D"/>
                          </a:solidFill>
                          <a:latin typeface="Calibri"/>
                          <a:cs typeface="Calibri"/>
                          <a:sym typeface="Calibri"/>
                        </a:rPr>
                        <a:t>Innovation Starts at Cognitive Level</a:t>
                      </a:r>
                      <a:endParaRPr lang="tr-TR" sz="1400" u="none" strike="noStrike" cap="none"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develop understanding as to how Innovative mindset and culture can be developed in organizations</a:t>
                      </a:r>
                      <a:endParaRPr sz="1000" b="0" i="0" u="none" strike="noStrike" cap="none" dirty="0">
                        <a:solidFill>
                          <a:srgbClr val="1C405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tr-TR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Arial"/>
                          <a:cs typeface="Calibri"/>
                          <a:sym typeface="Arial"/>
                        </a:rPr>
                        <a:t>Creative Thinking with Examples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tr-TR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Arial"/>
                          <a:cs typeface="Calibri"/>
                          <a:sym typeface="Arial"/>
                        </a:rPr>
                        <a:t>Co-Thinking and Engagement Are Musts’ 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tr-TR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Arial"/>
                          <a:cs typeface="Calibri"/>
                          <a:sym typeface="Arial"/>
                        </a:rPr>
                        <a:t>Innovation Is a Transformation Process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tr-TR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Arial"/>
                          <a:cs typeface="Calibri"/>
                          <a:sym typeface="Arial"/>
                        </a:rPr>
                        <a:t>Capacity and Performance of Innovation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tr-TR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Arial"/>
                          <a:cs typeface="Calibri"/>
                          <a:sym typeface="Arial"/>
                        </a:rPr>
                        <a:t>Organizational Features Enabling Innovation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tr-TR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Arial"/>
                          <a:cs typeface="Calibri"/>
                          <a:sym typeface="Arial"/>
                        </a:rPr>
                        <a:t>7 Sins in Innovation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tr-TR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Arial"/>
                          <a:cs typeface="Calibri"/>
                          <a:sym typeface="Arial"/>
                        </a:rPr>
                        <a:t>The Role of Culture as a Leverage in Innovation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tr-TR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Arial"/>
                          <a:cs typeface="Calibri"/>
                          <a:sym typeface="Arial"/>
                        </a:rPr>
                        <a:t>Innovation Is Nurtured with Development Mindset</a:t>
                      </a: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tr-TR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Seminar w. Examples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tr-TR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cs typeface="Calibri"/>
                          <a:sym typeface="Calibri"/>
                        </a:rPr>
                        <a:t>Self-Contemplation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tr-TR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cs typeface="Calibri"/>
                          <a:sym typeface="Calibri"/>
                        </a:rPr>
                        <a:t>Action Planning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tr-TR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cs typeface="Calibri"/>
                          <a:sym typeface="Calibri"/>
                        </a:rPr>
                        <a:t>Open Discussion</a:t>
                      </a: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tr-TR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'Action Sheet’ Templates</a:t>
                      </a:r>
                      <a:endParaRPr lang="tr-TR" sz="1000" b="0" i="0" u="none" strike="noStrike" cap="none" dirty="0">
                        <a:solidFill>
                          <a:srgbClr val="1C405D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 1 of Program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½ Days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88AF0857-A4CA-6848-A06F-C5A5816F6BA5}"/>
              </a:ext>
            </a:extLst>
          </p:cNvPr>
          <p:cNvSpPr txBox="1"/>
          <p:nvPr/>
        </p:nvSpPr>
        <p:spPr>
          <a:xfrm rot="20075466">
            <a:off x="4121517" y="3397325"/>
            <a:ext cx="4357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Example of a Module</a:t>
            </a:r>
          </a:p>
        </p:txBody>
      </p:sp>
      <p:sp>
        <p:nvSpPr>
          <p:cNvPr id="53" name="Google Shape;104;p15">
            <a:extLst>
              <a:ext uri="{FF2B5EF4-FFF2-40B4-BE49-F238E27FC236}">
                <a16:creationId xmlns:a16="http://schemas.microsoft.com/office/drawing/2014/main" id="{FF644464-F014-B847-B198-7FCB5A645F81}"/>
              </a:ext>
            </a:extLst>
          </p:cNvPr>
          <p:cNvSpPr txBox="1">
            <a:spLocks/>
          </p:cNvSpPr>
          <p:nvPr/>
        </p:nvSpPr>
        <p:spPr>
          <a:xfrm>
            <a:off x="3177272" y="763277"/>
            <a:ext cx="7761599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Dream Orphans" panose="02000400000000000000" pitchFamily="2" charset="77"/>
                <a:ea typeface="Dream Orphans" panose="02000400000000000000" pitchFamily="2" charset="7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200"/>
            </a:pPr>
            <a:r>
              <a:rPr lang="en" sz="3200" b="1" dirty="0">
                <a:solidFill>
                  <a:srgbClr val="1C405D"/>
                </a:solidFill>
                <a:ea typeface="Calibri"/>
                <a:cs typeface="Calibri"/>
                <a:sym typeface="Calibri"/>
              </a:rPr>
              <a:t>Sparkle Program – Spot the Sparkle</a:t>
            </a:r>
            <a:endParaRPr lang="en" b="1" dirty="0"/>
          </a:p>
        </p:txBody>
      </p:sp>
      <p:pic>
        <p:nvPicPr>
          <p:cNvPr id="54" name="Picture 53" descr="A close up of a sign&#10;&#10;Description automatically generated">
            <a:extLst>
              <a:ext uri="{FF2B5EF4-FFF2-40B4-BE49-F238E27FC236}">
                <a16:creationId xmlns:a16="http://schemas.microsoft.com/office/drawing/2014/main" id="{C11F2080-CE3D-7042-9D96-19A56B77E1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38" t="2514" r="21615" b="-1"/>
          <a:stretch/>
        </p:blipFill>
        <p:spPr>
          <a:xfrm>
            <a:off x="1053159" y="523903"/>
            <a:ext cx="2063079" cy="973896"/>
          </a:xfrm>
          <a:prstGeom prst="rect">
            <a:avLst/>
          </a:prstGeom>
        </p:spPr>
      </p:pic>
      <p:sp>
        <p:nvSpPr>
          <p:cNvPr id="55" name="Google Shape;30;p5">
            <a:extLst>
              <a:ext uri="{FF2B5EF4-FFF2-40B4-BE49-F238E27FC236}">
                <a16:creationId xmlns:a16="http://schemas.microsoft.com/office/drawing/2014/main" id="{4302980B-4081-DC4A-BD78-7AAE8AE78574}"/>
              </a:ext>
            </a:extLst>
          </p:cNvPr>
          <p:cNvSpPr/>
          <p:nvPr/>
        </p:nvSpPr>
        <p:spPr>
          <a:xfrm>
            <a:off x="1084363" y="1506189"/>
            <a:ext cx="2044800" cy="13769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294;p21">
            <a:extLst>
              <a:ext uri="{FF2B5EF4-FFF2-40B4-BE49-F238E27FC236}">
                <a16:creationId xmlns:a16="http://schemas.microsoft.com/office/drawing/2014/main" id="{B0E14D10-01F5-8B42-A916-90EF207CBF5C}"/>
              </a:ext>
            </a:extLst>
          </p:cNvPr>
          <p:cNvGrpSpPr/>
          <p:nvPr/>
        </p:nvGrpSpPr>
        <p:grpSpPr>
          <a:xfrm>
            <a:off x="212265" y="836124"/>
            <a:ext cx="807771" cy="807769"/>
            <a:chOff x="212265" y="836124"/>
            <a:chExt cx="807771" cy="807769"/>
          </a:xfrm>
        </p:grpSpPr>
        <p:grpSp>
          <p:nvGrpSpPr>
            <p:cNvPr id="57" name="Google Shape;295;p21">
              <a:extLst>
                <a:ext uri="{FF2B5EF4-FFF2-40B4-BE49-F238E27FC236}">
                  <a16:creationId xmlns:a16="http://schemas.microsoft.com/office/drawing/2014/main" id="{04CF5B0D-2278-5145-A707-C86D2F2EF988}"/>
                </a:ext>
              </a:extLst>
            </p:cNvPr>
            <p:cNvGrpSpPr/>
            <p:nvPr/>
          </p:nvGrpSpPr>
          <p:grpSpPr>
            <a:xfrm>
              <a:off x="212266" y="836124"/>
              <a:ext cx="807770" cy="807769"/>
              <a:chOff x="3782699" y="1538287"/>
              <a:chExt cx="1578601" cy="1578600"/>
            </a:xfrm>
          </p:grpSpPr>
          <p:sp>
            <p:nvSpPr>
              <p:cNvPr id="59" name="Google Shape;296;p21">
                <a:extLst>
                  <a:ext uri="{FF2B5EF4-FFF2-40B4-BE49-F238E27FC236}">
                    <a16:creationId xmlns:a16="http://schemas.microsoft.com/office/drawing/2014/main" id="{06C37622-6044-DF4A-A7D4-328C434544FA}"/>
                  </a:ext>
                </a:extLst>
              </p:cNvPr>
              <p:cNvSpPr/>
              <p:nvPr/>
            </p:nvSpPr>
            <p:spPr>
              <a:xfrm>
                <a:off x="3782700" y="2757487"/>
                <a:ext cx="359400" cy="359400"/>
              </a:xfrm>
              <a:prstGeom prst="corner">
                <a:avLst>
                  <a:gd name="adj1" fmla="val 50000"/>
                  <a:gd name="adj2" fmla="val 50000"/>
                </a:avLst>
              </a:prstGeom>
              <a:solidFill>
                <a:srgbClr val="2855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297;p21">
                <a:extLst>
                  <a:ext uri="{FF2B5EF4-FFF2-40B4-BE49-F238E27FC236}">
                    <a16:creationId xmlns:a16="http://schemas.microsoft.com/office/drawing/2014/main" id="{1330269D-25DD-314F-8D78-A12DBC4EA2C8}"/>
                  </a:ext>
                </a:extLst>
              </p:cNvPr>
              <p:cNvSpPr/>
              <p:nvPr/>
            </p:nvSpPr>
            <p:spPr>
              <a:xfrm rot="-5400000">
                <a:off x="5001900" y="2757487"/>
                <a:ext cx="359400" cy="359400"/>
              </a:xfrm>
              <a:prstGeom prst="corner">
                <a:avLst>
                  <a:gd name="adj1" fmla="val 50000"/>
                  <a:gd name="adj2" fmla="val 50000"/>
                </a:avLst>
              </a:prstGeom>
              <a:solidFill>
                <a:srgbClr val="2855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298;p21">
                <a:extLst>
                  <a:ext uri="{FF2B5EF4-FFF2-40B4-BE49-F238E27FC236}">
                    <a16:creationId xmlns:a16="http://schemas.microsoft.com/office/drawing/2014/main" id="{2AD8D513-E723-9049-B884-BB0FA3848706}"/>
                  </a:ext>
                </a:extLst>
              </p:cNvPr>
              <p:cNvSpPr/>
              <p:nvPr/>
            </p:nvSpPr>
            <p:spPr>
              <a:xfrm rot="5400000">
                <a:off x="3782699" y="1538287"/>
                <a:ext cx="359400" cy="359400"/>
              </a:xfrm>
              <a:prstGeom prst="corner">
                <a:avLst>
                  <a:gd name="adj1" fmla="val 50000"/>
                  <a:gd name="adj2" fmla="val 50000"/>
                </a:avLst>
              </a:prstGeom>
              <a:solidFill>
                <a:srgbClr val="2855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299;p21">
                <a:extLst>
                  <a:ext uri="{FF2B5EF4-FFF2-40B4-BE49-F238E27FC236}">
                    <a16:creationId xmlns:a16="http://schemas.microsoft.com/office/drawing/2014/main" id="{DE282A0D-2F69-8A46-B459-8AE8ABF1D7DC}"/>
                  </a:ext>
                </a:extLst>
              </p:cNvPr>
              <p:cNvSpPr/>
              <p:nvPr/>
            </p:nvSpPr>
            <p:spPr>
              <a:xfrm rot="10800000">
                <a:off x="5001899" y="1538287"/>
                <a:ext cx="359400" cy="359400"/>
              </a:xfrm>
              <a:prstGeom prst="corner">
                <a:avLst>
                  <a:gd name="adj1" fmla="val 50000"/>
                  <a:gd name="adj2" fmla="val 50000"/>
                </a:avLst>
              </a:prstGeom>
              <a:solidFill>
                <a:srgbClr val="2855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" name="Google Shape;300;p21">
              <a:extLst>
                <a:ext uri="{FF2B5EF4-FFF2-40B4-BE49-F238E27FC236}">
                  <a16:creationId xmlns:a16="http://schemas.microsoft.com/office/drawing/2014/main" id="{38545BBB-61CE-3946-A23C-97FF8880E910}"/>
                </a:ext>
              </a:extLst>
            </p:cNvPr>
            <p:cNvSpPr txBox="1"/>
            <p:nvPr/>
          </p:nvSpPr>
          <p:spPr>
            <a:xfrm>
              <a:off x="212265" y="947891"/>
              <a:ext cx="8077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405D"/>
                </a:buClr>
                <a:buSzPts val="3200"/>
                <a:buFont typeface="Calibri"/>
                <a:buNone/>
              </a:pPr>
              <a:r>
                <a:rPr lang="en" sz="3200" b="1" i="0" u="none" strike="noStrike" cap="none" dirty="0">
                  <a:solidFill>
                    <a:srgbClr val="1C405D"/>
                  </a:solidFill>
                  <a:latin typeface="Calibri"/>
                  <a:ea typeface="Calibri"/>
                  <a:cs typeface="Calibri"/>
                  <a:sym typeface="Calibri"/>
                </a:rPr>
                <a:t>S1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3635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  <a:alpha val="50000"/>
              </a:schemeClr>
            </a:gs>
            <a:gs pos="50000">
              <a:schemeClr val="accent4">
                <a:lumMod val="60000"/>
                <a:lumOff val="40000"/>
                <a:alpha val="50000"/>
              </a:schemeClr>
            </a:gs>
            <a:gs pos="26000">
              <a:schemeClr val="accent4">
                <a:lumMod val="75000"/>
                <a:alpha val="50000"/>
              </a:schemeClr>
            </a:gs>
            <a:gs pos="75000">
              <a:schemeClr val="accent4">
                <a:lumMod val="40000"/>
                <a:lumOff val="60000"/>
                <a:alpha val="50000"/>
              </a:schemeClr>
            </a:gs>
            <a:gs pos="100000">
              <a:schemeClr val="accent4">
                <a:lumMod val="20000"/>
                <a:lumOff val="80000"/>
                <a:alpha val="50000"/>
              </a:schemeClr>
            </a:gs>
          </a:gsLst>
          <a:lin ang="5400000" scaled="1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104;p15">
            <a:extLst>
              <a:ext uri="{FF2B5EF4-FFF2-40B4-BE49-F238E27FC236}">
                <a16:creationId xmlns:a16="http://schemas.microsoft.com/office/drawing/2014/main" id="{FF644464-F014-B847-B198-7FCB5A645F81}"/>
              </a:ext>
            </a:extLst>
          </p:cNvPr>
          <p:cNvSpPr txBox="1">
            <a:spLocks/>
          </p:cNvSpPr>
          <p:nvPr/>
        </p:nvSpPr>
        <p:spPr>
          <a:xfrm>
            <a:off x="1084363" y="763277"/>
            <a:ext cx="10890971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Dream Orphans" panose="02000400000000000000" pitchFamily="2" charset="77"/>
                <a:ea typeface="Dream Orphans" panose="02000400000000000000" pitchFamily="2" charset="7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200"/>
            </a:pPr>
            <a:r>
              <a:rPr lang="en" sz="3200" b="1" dirty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Ready2</a:t>
            </a:r>
            <a:r>
              <a:rPr lang="en" sz="3200" b="1" dirty="0">
                <a:solidFill>
                  <a:srgbClr val="1C405D"/>
                </a:solidFill>
                <a:ea typeface="Calibri"/>
                <a:cs typeface="Calibri"/>
                <a:sym typeface="Calibri"/>
              </a:rPr>
              <a:t>...Programs – Expectations from Sponsors/Partners</a:t>
            </a:r>
            <a:endParaRPr lang="en" b="1" dirty="0"/>
          </a:p>
        </p:txBody>
      </p:sp>
      <p:sp>
        <p:nvSpPr>
          <p:cNvPr id="55" name="Google Shape;30;p5">
            <a:extLst>
              <a:ext uri="{FF2B5EF4-FFF2-40B4-BE49-F238E27FC236}">
                <a16:creationId xmlns:a16="http://schemas.microsoft.com/office/drawing/2014/main" id="{4302980B-4081-DC4A-BD78-7AAE8AE78574}"/>
              </a:ext>
            </a:extLst>
          </p:cNvPr>
          <p:cNvSpPr/>
          <p:nvPr/>
        </p:nvSpPr>
        <p:spPr>
          <a:xfrm>
            <a:off x="1084363" y="1506189"/>
            <a:ext cx="2044800" cy="13769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606;p44">
            <a:extLst>
              <a:ext uri="{FF2B5EF4-FFF2-40B4-BE49-F238E27FC236}">
                <a16:creationId xmlns:a16="http://schemas.microsoft.com/office/drawing/2014/main" id="{A533CA7E-E6C2-954A-830F-2834A0939A95}"/>
              </a:ext>
            </a:extLst>
          </p:cNvPr>
          <p:cNvSpPr/>
          <p:nvPr/>
        </p:nvSpPr>
        <p:spPr>
          <a:xfrm>
            <a:off x="3866662" y="2013944"/>
            <a:ext cx="2200655" cy="158549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7D7D7"/>
              </a:gs>
              <a:gs pos="100000">
                <a:srgbClr val="FFFFFF"/>
              </a:gs>
            </a:gsLst>
            <a:lin ang="16200000" scaled="0"/>
          </a:gra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400"/>
              <a:buFont typeface="Calibri"/>
              <a:buNone/>
            </a:pPr>
            <a:r>
              <a:rPr lang="en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Support in Human Resources for PMO, Documentation and Coordination of Events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610;p44">
            <a:extLst>
              <a:ext uri="{FF2B5EF4-FFF2-40B4-BE49-F238E27FC236}">
                <a16:creationId xmlns:a16="http://schemas.microsoft.com/office/drawing/2014/main" id="{243CE848-11D9-5D4E-AD02-DF3BA00C42E9}"/>
              </a:ext>
            </a:extLst>
          </p:cNvPr>
          <p:cNvSpPr/>
          <p:nvPr/>
        </p:nvSpPr>
        <p:spPr>
          <a:xfrm>
            <a:off x="7617253" y="3848620"/>
            <a:ext cx="2200655" cy="158549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7D7D7"/>
              </a:gs>
              <a:gs pos="100000">
                <a:srgbClr val="FFFFFF"/>
              </a:gs>
            </a:gsLst>
            <a:lin ang="16200000" scaled="0"/>
          </a:gra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400"/>
              <a:buFont typeface="Calibri"/>
              <a:buNone/>
            </a:pPr>
            <a:r>
              <a:rPr lang="en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Support in Communication &amp; Participation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611;p44">
            <a:extLst>
              <a:ext uri="{FF2B5EF4-FFF2-40B4-BE49-F238E27FC236}">
                <a16:creationId xmlns:a16="http://schemas.microsoft.com/office/drawing/2014/main" id="{786A044A-0803-E74A-B429-00E02071594F}"/>
              </a:ext>
            </a:extLst>
          </p:cNvPr>
          <p:cNvSpPr/>
          <p:nvPr/>
        </p:nvSpPr>
        <p:spPr>
          <a:xfrm>
            <a:off x="6373887" y="2013945"/>
            <a:ext cx="2200655" cy="158549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7D7D7"/>
              </a:gs>
              <a:gs pos="100000">
                <a:srgbClr val="FFFFFF"/>
              </a:gs>
            </a:gsLst>
            <a:lin ang="16200000" scaled="0"/>
          </a:gra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400"/>
              <a:buFont typeface="Calibri"/>
              <a:buNone/>
            </a:pPr>
            <a:r>
              <a:rPr lang="en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Support in Venue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612;p44">
            <a:extLst>
              <a:ext uri="{FF2B5EF4-FFF2-40B4-BE49-F238E27FC236}">
                <a16:creationId xmlns:a16="http://schemas.microsoft.com/office/drawing/2014/main" id="{86651F69-2001-2646-BF47-A8AEE3105262}"/>
              </a:ext>
            </a:extLst>
          </p:cNvPr>
          <p:cNvSpPr/>
          <p:nvPr/>
        </p:nvSpPr>
        <p:spPr>
          <a:xfrm>
            <a:off x="5116858" y="3848619"/>
            <a:ext cx="2200655" cy="158549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7D7D7"/>
              </a:gs>
              <a:gs pos="100000">
                <a:srgbClr val="FFFFFF"/>
              </a:gs>
            </a:gsLst>
            <a:lin ang="16200000" scaled="0"/>
          </a:gra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400"/>
              <a:buFont typeface="Calibri"/>
              <a:buNone/>
            </a:pPr>
            <a:r>
              <a:rPr lang="en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Support in Network &amp; Contact Database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613;p44">
            <a:extLst>
              <a:ext uri="{FF2B5EF4-FFF2-40B4-BE49-F238E27FC236}">
                <a16:creationId xmlns:a16="http://schemas.microsoft.com/office/drawing/2014/main" id="{DF5BCE8E-57F7-3B48-B9A9-76092E52AA91}"/>
              </a:ext>
            </a:extLst>
          </p:cNvPr>
          <p:cNvSpPr/>
          <p:nvPr/>
        </p:nvSpPr>
        <p:spPr>
          <a:xfrm>
            <a:off x="8859527" y="2013944"/>
            <a:ext cx="2200655" cy="158549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7D7D7"/>
              </a:gs>
              <a:gs pos="100000">
                <a:srgbClr val="FFFFFF"/>
              </a:gs>
            </a:gsLst>
            <a:lin ang="16200000" scaled="0"/>
          </a:gra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lnSpc>
                <a:spcPct val="95000"/>
              </a:lnSpc>
              <a:buClr>
                <a:srgbClr val="969696"/>
              </a:buClr>
              <a:buSzPts val="1400"/>
            </a:pPr>
            <a:r>
              <a:rPr lang="tr-TR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Support in Certification</a:t>
            </a:r>
            <a:endParaRPr lang="tr-TR" dirty="0"/>
          </a:p>
        </p:txBody>
      </p:sp>
      <p:sp>
        <p:nvSpPr>
          <p:cNvPr id="19" name="Google Shape;614;p44">
            <a:extLst>
              <a:ext uri="{FF2B5EF4-FFF2-40B4-BE49-F238E27FC236}">
                <a16:creationId xmlns:a16="http://schemas.microsoft.com/office/drawing/2014/main" id="{BEDD590D-7805-2E47-AA94-F52A43655605}"/>
              </a:ext>
            </a:extLst>
          </p:cNvPr>
          <p:cNvSpPr/>
          <p:nvPr/>
        </p:nvSpPr>
        <p:spPr>
          <a:xfrm>
            <a:off x="1374190" y="2017037"/>
            <a:ext cx="2200655" cy="158549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7D7D7"/>
              </a:gs>
              <a:gs pos="100000">
                <a:srgbClr val="FFFFFF"/>
              </a:gs>
            </a:gsLst>
            <a:lin ang="16200000" scaled="0"/>
          </a:gra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400"/>
              <a:buFont typeface="Calibri"/>
              <a:buNone/>
            </a:pPr>
            <a:r>
              <a:rPr lang="en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Financial Support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400"/>
              <a:buFont typeface="Calibri"/>
              <a:buNone/>
            </a:pPr>
            <a:r>
              <a:rPr lang="en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for the Realization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400"/>
              <a:buFont typeface="Calibri"/>
              <a:buNone/>
            </a:pPr>
            <a:r>
              <a:rPr lang="en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of the Program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615;p44">
            <a:extLst>
              <a:ext uri="{FF2B5EF4-FFF2-40B4-BE49-F238E27FC236}">
                <a16:creationId xmlns:a16="http://schemas.microsoft.com/office/drawing/2014/main" id="{8FB2F139-77D8-A948-9EDA-7588C4106274}"/>
              </a:ext>
            </a:extLst>
          </p:cNvPr>
          <p:cNvSpPr/>
          <p:nvPr/>
        </p:nvSpPr>
        <p:spPr>
          <a:xfrm>
            <a:off x="2624386" y="3848619"/>
            <a:ext cx="2200655" cy="158549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7D7D7"/>
              </a:gs>
              <a:gs pos="100000">
                <a:srgbClr val="FFFFFF"/>
              </a:gs>
            </a:gsLst>
            <a:lin ang="16200000" scaled="0"/>
          </a:gra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Support in Promotion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and Increased Visibility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of the Program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37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  <a:alpha val="50000"/>
              </a:schemeClr>
            </a:gs>
            <a:gs pos="50000">
              <a:schemeClr val="accent4">
                <a:lumMod val="60000"/>
                <a:lumOff val="40000"/>
                <a:alpha val="50000"/>
              </a:schemeClr>
            </a:gs>
            <a:gs pos="26000">
              <a:schemeClr val="accent4">
                <a:lumMod val="75000"/>
                <a:alpha val="50000"/>
              </a:schemeClr>
            </a:gs>
            <a:gs pos="75000">
              <a:schemeClr val="accent4">
                <a:lumMod val="40000"/>
                <a:lumOff val="60000"/>
                <a:alpha val="50000"/>
              </a:schemeClr>
            </a:gs>
            <a:gs pos="100000">
              <a:schemeClr val="accent4">
                <a:lumMod val="20000"/>
                <a:lumOff val="80000"/>
                <a:alpha val="50000"/>
              </a:schemeClr>
            </a:gs>
          </a:gsLst>
          <a:lin ang="5400000" scaled="1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104;p15">
            <a:extLst>
              <a:ext uri="{FF2B5EF4-FFF2-40B4-BE49-F238E27FC236}">
                <a16:creationId xmlns:a16="http://schemas.microsoft.com/office/drawing/2014/main" id="{FF644464-F014-B847-B198-7FCB5A645F81}"/>
              </a:ext>
            </a:extLst>
          </p:cNvPr>
          <p:cNvSpPr txBox="1">
            <a:spLocks/>
          </p:cNvSpPr>
          <p:nvPr/>
        </p:nvSpPr>
        <p:spPr>
          <a:xfrm>
            <a:off x="1084363" y="763277"/>
            <a:ext cx="10890971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Dream Orphans" panose="02000400000000000000" pitchFamily="2" charset="77"/>
                <a:ea typeface="Dream Orphans" panose="02000400000000000000" pitchFamily="2" charset="7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200"/>
            </a:pPr>
            <a:r>
              <a:rPr lang="en" sz="3200" b="1" dirty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Ready2</a:t>
            </a:r>
            <a:r>
              <a:rPr lang="en" sz="3200" b="1" dirty="0">
                <a:solidFill>
                  <a:srgbClr val="1C405D"/>
                </a:solidFill>
                <a:ea typeface="Calibri"/>
                <a:cs typeface="Calibri"/>
                <a:sym typeface="Calibri"/>
              </a:rPr>
              <a:t>...Programs – Key Success Factors</a:t>
            </a:r>
            <a:endParaRPr lang="en" b="1" dirty="0"/>
          </a:p>
        </p:txBody>
      </p:sp>
      <p:sp>
        <p:nvSpPr>
          <p:cNvPr id="55" name="Google Shape;30;p5">
            <a:extLst>
              <a:ext uri="{FF2B5EF4-FFF2-40B4-BE49-F238E27FC236}">
                <a16:creationId xmlns:a16="http://schemas.microsoft.com/office/drawing/2014/main" id="{4302980B-4081-DC4A-BD78-7AAE8AE78574}"/>
              </a:ext>
            </a:extLst>
          </p:cNvPr>
          <p:cNvSpPr/>
          <p:nvPr/>
        </p:nvSpPr>
        <p:spPr>
          <a:xfrm>
            <a:off x="1084363" y="1506189"/>
            <a:ext cx="2044800" cy="13769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644;p47">
            <a:extLst>
              <a:ext uri="{FF2B5EF4-FFF2-40B4-BE49-F238E27FC236}">
                <a16:creationId xmlns:a16="http://schemas.microsoft.com/office/drawing/2014/main" id="{4668E741-B309-6040-AFA0-CEC313EF5FD1}"/>
              </a:ext>
            </a:extLst>
          </p:cNvPr>
          <p:cNvGrpSpPr/>
          <p:nvPr/>
        </p:nvGrpSpPr>
        <p:grpSpPr>
          <a:xfrm>
            <a:off x="1643643" y="1720451"/>
            <a:ext cx="2522408" cy="2542045"/>
            <a:chOff x="552262" y="1657135"/>
            <a:chExt cx="2522408" cy="2542045"/>
          </a:xfrm>
        </p:grpSpPr>
        <p:sp>
          <p:nvSpPr>
            <p:cNvPr id="12" name="Google Shape;645;p47">
              <a:extLst>
                <a:ext uri="{FF2B5EF4-FFF2-40B4-BE49-F238E27FC236}">
                  <a16:creationId xmlns:a16="http://schemas.microsoft.com/office/drawing/2014/main" id="{ABBC34C2-9FE2-9848-9F81-35BAF42C5914}"/>
                </a:ext>
              </a:extLst>
            </p:cNvPr>
            <p:cNvSpPr/>
            <p:nvPr/>
          </p:nvSpPr>
          <p:spPr>
            <a:xfrm>
              <a:off x="580319" y="3822989"/>
              <a:ext cx="1422636" cy="376191"/>
            </a:xfrm>
            <a:prstGeom prst="ellipse">
              <a:avLst/>
            </a:prstGeom>
            <a:gradFill>
              <a:gsLst>
                <a:gs pos="0">
                  <a:srgbClr val="000000">
                    <a:alpha val="60392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646;p47">
              <a:extLst>
                <a:ext uri="{FF2B5EF4-FFF2-40B4-BE49-F238E27FC236}">
                  <a16:creationId xmlns:a16="http://schemas.microsoft.com/office/drawing/2014/main" id="{69364DCA-240A-9741-A174-8ED53F49DB24}"/>
                </a:ext>
              </a:extLst>
            </p:cNvPr>
            <p:cNvSpPr/>
            <p:nvPr/>
          </p:nvSpPr>
          <p:spPr>
            <a:xfrm rot="60000">
              <a:off x="1081345" y="3991350"/>
              <a:ext cx="1962062" cy="95250"/>
            </a:xfrm>
            <a:prstGeom prst="ellipse">
              <a:avLst/>
            </a:pr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" name="Google Shape;647;p47">
              <a:extLst>
                <a:ext uri="{FF2B5EF4-FFF2-40B4-BE49-F238E27FC236}">
                  <a16:creationId xmlns:a16="http://schemas.microsoft.com/office/drawing/2014/main" id="{0A979BFF-3BC2-724E-9E4E-272770CA3A78}"/>
                </a:ext>
              </a:extLst>
            </p:cNvPr>
            <p:cNvGrpSpPr/>
            <p:nvPr/>
          </p:nvGrpSpPr>
          <p:grpSpPr>
            <a:xfrm>
              <a:off x="552262" y="1657135"/>
              <a:ext cx="2522408" cy="2437053"/>
              <a:chOff x="552262" y="1657135"/>
              <a:chExt cx="2522408" cy="2437053"/>
            </a:xfrm>
          </p:grpSpPr>
          <p:sp>
            <p:nvSpPr>
              <p:cNvPr id="22" name="Google Shape;648;p47">
                <a:extLst>
                  <a:ext uri="{FF2B5EF4-FFF2-40B4-BE49-F238E27FC236}">
                    <a16:creationId xmlns:a16="http://schemas.microsoft.com/office/drawing/2014/main" id="{2C4BF2F0-1042-EF47-98FC-25163AB3AC38}"/>
                  </a:ext>
                </a:extLst>
              </p:cNvPr>
              <p:cNvSpPr/>
              <p:nvPr/>
            </p:nvSpPr>
            <p:spPr>
              <a:xfrm>
                <a:off x="1090189" y="1988820"/>
                <a:ext cx="1984481" cy="1619250"/>
              </a:xfrm>
              <a:prstGeom prst="roundRect">
                <a:avLst>
                  <a:gd name="adj" fmla="val 3726"/>
                </a:avLst>
              </a:prstGeom>
              <a:solidFill>
                <a:srgbClr val="F2F2F2"/>
              </a:solidFill>
              <a:ln w="127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540000" tIns="45700" rIns="360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" sz="1600" b="1" i="0" u="none" strike="noStrike" cap="none" dirty="0">
                    <a:solidFill>
                      <a:srgbClr val="2626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 Right Sponsor/</a:t>
                </a:r>
              </a:p>
              <a:p>
                <a:pPr marL="0" marR="0" lvl="0" indent="0" algn="l" rtl="0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" sz="1600" b="1" i="0" u="none" strike="noStrike" cap="none" dirty="0">
                    <a:solidFill>
                      <a:srgbClr val="2626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Partners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649;p47">
                <a:extLst>
                  <a:ext uri="{FF2B5EF4-FFF2-40B4-BE49-F238E27FC236}">
                    <a16:creationId xmlns:a16="http://schemas.microsoft.com/office/drawing/2014/main" id="{A0FAB9D3-F6EA-C548-87A0-1869F83F1BA0}"/>
                  </a:ext>
                </a:extLst>
              </p:cNvPr>
              <p:cNvSpPr/>
              <p:nvPr/>
            </p:nvSpPr>
            <p:spPr>
              <a:xfrm>
                <a:off x="552262" y="1657135"/>
                <a:ext cx="976352" cy="2437053"/>
              </a:xfrm>
              <a:custGeom>
                <a:avLst/>
                <a:gdLst/>
                <a:ahLst/>
                <a:cxnLst/>
                <a:rect l="l" t="t" r="r" b="b"/>
                <a:pathLst>
                  <a:path w="216" h="539" extrusionOk="0">
                    <a:moveTo>
                      <a:pt x="95" y="113"/>
                    </a:moveTo>
                    <a:cubicBezTo>
                      <a:pt x="57" y="113"/>
                      <a:pt x="57" y="113"/>
                      <a:pt x="57" y="113"/>
                    </a:cubicBezTo>
                    <a:cubicBezTo>
                      <a:pt x="19" y="113"/>
                      <a:pt x="0" y="84"/>
                      <a:pt x="0" y="56"/>
                    </a:cubicBezTo>
                    <a:cubicBezTo>
                      <a:pt x="0" y="29"/>
                      <a:pt x="19" y="0"/>
                      <a:pt x="57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83" y="0"/>
                      <a:pt x="216" y="11"/>
                      <a:pt x="216" y="61"/>
                    </a:cubicBezTo>
                    <a:cubicBezTo>
                      <a:pt x="216" y="474"/>
                      <a:pt x="216" y="474"/>
                      <a:pt x="216" y="474"/>
                    </a:cubicBezTo>
                    <a:cubicBezTo>
                      <a:pt x="216" y="517"/>
                      <a:pt x="191" y="539"/>
                      <a:pt x="156" y="539"/>
                    </a:cubicBezTo>
                    <a:cubicBezTo>
                      <a:pt x="120" y="539"/>
                      <a:pt x="95" y="517"/>
                      <a:pt x="95" y="474"/>
                    </a:cubicBezTo>
                    <a:lnTo>
                      <a:pt x="95" y="1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" name="Google Shape;650;p47">
            <a:extLst>
              <a:ext uri="{FF2B5EF4-FFF2-40B4-BE49-F238E27FC236}">
                <a16:creationId xmlns:a16="http://schemas.microsoft.com/office/drawing/2014/main" id="{A5217621-53DB-984F-81E6-4A46BDAE1F15}"/>
              </a:ext>
            </a:extLst>
          </p:cNvPr>
          <p:cNvGrpSpPr/>
          <p:nvPr/>
        </p:nvGrpSpPr>
        <p:grpSpPr>
          <a:xfrm>
            <a:off x="7637494" y="2052136"/>
            <a:ext cx="3236045" cy="2379502"/>
            <a:chOff x="5557971" y="2093595"/>
            <a:chExt cx="3236045" cy="2379502"/>
          </a:xfrm>
        </p:grpSpPr>
        <p:sp>
          <p:nvSpPr>
            <p:cNvPr id="25" name="Google Shape;651;p47">
              <a:extLst>
                <a:ext uri="{FF2B5EF4-FFF2-40B4-BE49-F238E27FC236}">
                  <a16:creationId xmlns:a16="http://schemas.microsoft.com/office/drawing/2014/main" id="{8E1005EA-7CC5-9548-9AFB-4C8CFA817FA7}"/>
                </a:ext>
              </a:extLst>
            </p:cNvPr>
            <p:cNvSpPr/>
            <p:nvPr/>
          </p:nvSpPr>
          <p:spPr>
            <a:xfrm>
              <a:off x="5557971" y="4149247"/>
              <a:ext cx="1860550" cy="323850"/>
            </a:xfrm>
            <a:prstGeom prst="ellipse">
              <a:avLst/>
            </a:prstGeom>
            <a:gradFill>
              <a:gsLst>
                <a:gs pos="0">
                  <a:srgbClr val="000000">
                    <a:alpha val="69411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652;p47">
              <a:extLst>
                <a:ext uri="{FF2B5EF4-FFF2-40B4-BE49-F238E27FC236}">
                  <a16:creationId xmlns:a16="http://schemas.microsoft.com/office/drawing/2014/main" id="{A217691B-CBBE-EE48-853A-28A3A6BD43E0}"/>
                </a:ext>
              </a:extLst>
            </p:cNvPr>
            <p:cNvSpPr/>
            <p:nvPr/>
          </p:nvSpPr>
          <p:spPr>
            <a:xfrm>
              <a:off x="6358041" y="4235145"/>
              <a:ext cx="2244198" cy="95250"/>
            </a:xfrm>
            <a:prstGeom prst="ellipse">
              <a:avLst/>
            </a:pr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" name="Google Shape;653;p47">
              <a:extLst>
                <a:ext uri="{FF2B5EF4-FFF2-40B4-BE49-F238E27FC236}">
                  <a16:creationId xmlns:a16="http://schemas.microsoft.com/office/drawing/2014/main" id="{D514CE04-1C04-4E45-A79F-FD5AD3BB884D}"/>
                </a:ext>
              </a:extLst>
            </p:cNvPr>
            <p:cNvGrpSpPr/>
            <p:nvPr/>
          </p:nvGrpSpPr>
          <p:grpSpPr>
            <a:xfrm>
              <a:off x="5738466" y="2093595"/>
              <a:ext cx="3055550" cy="2246519"/>
              <a:chOff x="5738466" y="2093595"/>
              <a:chExt cx="3055550" cy="2246519"/>
            </a:xfrm>
          </p:grpSpPr>
          <p:sp>
            <p:nvSpPr>
              <p:cNvPr id="28" name="Google Shape;654;p47">
                <a:extLst>
                  <a:ext uri="{FF2B5EF4-FFF2-40B4-BE49-F238E27FC236}">
                    <a16:creationId xmlns:a16="http://schemas.microsoft.com/office/drawing/2014/main" id="{C618917F-8926-6349-A817-13787BAEA348}"/>
                  </a:ext>
                </a:extLst>
              </p:cNvPr>
              <p:cNvSpPr/>
              <p:nvPr/>
            </p:nvSpPr>
            <p:spPr>
              <a:xfrm>
                <a:off x="6809535" y="2444272"/>
                <a:ext cx="1984481" cy="1619250"/>
              </a:xfrm>
              <a:prstGeom prst="roundRect">
                <a:avLst>
                  <a:gd name="adj" fmla="val 3726"/>
                </a:avLst>
              </a:prstGeom>
              <a:solidFill>
                <a:srgbClr val="F2F2F2"/>
              </a:solidFill>
              <a:ln w="127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540000" tIns="45700" rIns="360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" sz="1600" b="1" i="0" u="none" strike="noStrike" cap="none" dirty="0">
                    <a:solidFill>
                      <a:srgbClr val="2626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Value for Money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655;p47">
                <a:extLst>
                  <a:ext uri="{FF2B5EF4-FFF2-40B4-BE49-F238E27FC236}">
                    <a16:creationId xmlns:a16="http://schemas.microsoft.com/office/drawing/2014/main" id="{1103DF8E-8F95-E74D-81A4-9C08C3A29ADE}"/>
                  </a:ext>
                </a:extLst>
              </p:cNvPr>
              <p:cNvSpPr/>
              <p:nvPr/>
            </p:nvSpPr>
            <p:spPr>
              <a:xfrm>
                <a:off x="5738466" y="2093595"/>
                <a:ext cx="1516880" cy="2246519"/>
              </a:xfrm>
              <a:custGeom>
                <a:avLst/>
                <a:gdLst/>
                <a:ahLst/>
                <a:cxnLst/>
                <a:rect l="l" t="t" r="r" b="b"/>
                <a:pathLst>
                  <a:path w="377" h="558" extrusionOk="0">
                    <a:moveTo>
                      <a:pt x="56" y="357"/>
                    </a:moveTo>
                    <a:cubicBezTo>
                      <a:pt x="122" y="357"/>
                      <a:pt x="106" y="441"/>
                      <a:pt x="190" y="441"/>
                    </a:cubicBezTo>
                    <a:cubicBezTo>
                      <a:pt x="225" y="441"/>
                      <a:pt x="251" y="412"/>
                      <a:pt x="251" y="377"/>
                    </a:cubicBezTo>
                    <a:cubicBezTo>
                      <a:pt x="251" y="332"/>
                      <a:pt x="214" y="320"/>
                      <a:pt x="175" y="319"/>
                    </a:cubicBezTo>
                    <a:cubicBezTo>
                      <a:pt x="150" y="318"/>
                      <a:pt x="123" y="302"/>
                      <a:pt x="123" y="262"/>
                    </a:cubicBezTo>
                    <a:cubicBezTo>
                      <a:pt x="123" y="229"/>
                      <a:pt x="139" y="218"/>
                      <a:pt x="187" y="206"/>
                    </a:cubicBezTo>
                    <a:cubicBezTo>
                      <a:pt x="215" y="200"/>
                      <a:pt x="233" y="187"/>
                      <a:pt x="233" y="157"/>
                    </a:cubicBezTo>
                    <a:cubicBezTo>
                      <a:pt x="233" y="130"/>
                      <a:pt x="211" y="117"/>
                      <a:pt x="187" y="117"/>
                    </a:cubicBezTo>
                    <a:cubicBezTo>
                      <a:pt x="125" y="117"/>
                      <a:pt x="122" y="181"/>
                      <a:pt x="67" y="181"/>
                    </a:cubicBezTo>
                    <a:cubicBezTo>
                      <a:pt x="36" y="181"/>
                      <a:pt x="17" y="151"/>
                      <a:pt x="17" y="125"/>
                    </a:cubicBezTo>
                    <a:cubicBezTo>
                      <a:pt x="17" y="50"/>
                      <a:pt x="114" y="0"/>
                      <a:pt x="185" y="0"/>
                    </a:cubicBezTo>
                    <a:cubicBezTo>
                      <a:pt x="275" y="0"/>
                      <a:pt x="350" y="54"/>
                      <a:pt x="350" y="146"/>
                    </a:cubicBezTo>
                    <a:cubicBezTo>
                      <a:pt x="350" y="185"/>
                      <a:pt x="332" y="224"/>
                      <a:pt x="290" y="255"/>
                    </a:cubicBezTo>
                    <a:cubicBezTo>
                      <a:pt x="347" y="278"/>
                      <a:pt x="377" y="329"/>
                      <a:pt x="377" y="391"/>
                    </a:cubicBezTo>
                    <a:cubicBezTo>
                      <a:pt x="377" y="488"/>
                      <a:pt x="294" y="558"/>
                      <a:pt x="189" y="558"/>
                    </a:cubicBezTo>
                    <a:cubicBezTo>
                      <a:pt x="80" y="558"/>
                      <a:pt x="0" y="485"/>
                      <a:pt x="0" y="413"/>
                    </a:cubicBezTo>
                    <a:cubicBezTo>
                      <a:pt x="0" y="383"/>
                      <a:pt x="30" y="357"/>
                      <a:pt x="56" y="3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" name="Google Shape;656;p47">
            <a:extLst>
              <a:ext uri="{FF2B5EF4-FFF2-40B4-BE49-F238E27FC236}">
                <a16:creationId xmlns:a16="http://schemas.microsoft.com/office/drawing/2014/main" id="{67EA13F4-CC9C-FF47-946A-A66CAC8DA10A}"/>
              </a:ext>
            </a:extLst>
          </p:cNvPr>
          <p:cNvGrpSpPr/>
          <p:nvPr/>
        </p:nvGrpSpPr>
        <p:grpSpPr>
          <a:xfrm>
            <a:off x="4390492" y="3430107"/>
            <a:ext cx="3521662" cy="2487980"/>
            <a:chOff x="2310969" y="3471566"/>
            <a:chExt cx="3521662" cy="2487980"/>
          </a:xfrm>
        </p:grpSpPr>
        <p:sp>
          <p:nvSpPr>
            <p:cNvPr id="31" name="Google Shape;657;p47">
              <a:extLst>
                <a:ext uri="{FF2B5EF4-FFF2-40B4-BE49-F238E27FC236}">
                  <a16:creationId xmlns:a16="http://schemas.microsoft.com/office/drawing/2014/main" id="{2566522C-3909-2447-A172-9E2FAA54D9E9}"/>
                </a:ext>
              </a:extLst>
            </p:cNvPr>
            <p:cNvSpPr/>
            <p:nvPr/>
          </p:nvSpPr>
          <p:spPr>
            <a:xfrm>
              <a:off x="2310969" y="5576864"/>
              <a:ext cx="2198548" cy="382682"/>
            </a:xfrm>
            <a:prstGeom prst="ellipse">
              <a:avLst/>
            </a:prstGeom>
            <a:gradFill>
              <a:gsLst>
                <a:gs pos="0">
                  <a:srgbClr val="000000">
                    <a:alpha val="69411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658;p47">
              <a:extLst>
                <a:ext uri="{FF2B5EF4-FFF2-40B4-BE49-F238E27FC236}">
                  <a16:creationId xmlns:a16="http://schemas.microsoft.com/office/drawing/2014/main" id="{BAA996C8-1148-F449-887B-1F18CA874479}"/>
                </a:ext>
              </a:extLst>
            </p:cNvPr>
            <p:cNvSpPr/>
            <p:nvPr/>
          </p:nvSpPr>
          <p:spPr>
            <a:xfrm rot="60000">
              <a:off x="3222860" y="5733463"/>
              <a:ext cx="2609138" cy="95250"/>
            </a:xfrm>
            <a:prstGeom prst="ellipse">
              <a:avLst/>
            </a:pr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" name="Google Shape;659;p47">
              <a:extLst>
                <a:ext uri="{FF2B5EF4-FFF2-40B4-BE49-F238E27FC236}">
                  <a16:creationId xmlns:a16="http://schemas.microsoft.com/office/drawing/2014/main" id="{0610BB9C-3C19-324D-B8CA-900168FF3380}"/>
                </a:ext>
              </a:extLst>
            </p:cNvPr>
            <p:cNvGrpSpPr/>
            <p:nvPr/>
          </p:nvGrpSpPr>
          <p:grpSpPr>
            <a:xfrm>
              <a:off x="2562925" y="3471566"/>
              <a:ext cx="3149278" cy="2326542"/>
              <a:chOff x="2562925" y="3471566"/>
              <a:chExt cx="3149278" cy="2326542"/>
            </a:xfrm>
          </p:grpSpPr>
          <p:grpSp>
            <p:nvGrpSpPr>
              <p:cNvPr id="34" name="Google Shape;660;p47">
                <a:extLst>
                  <a:ext uri="{FF2B5EF4-FFF2-40B4-BE49-F238E27FC236}">
                    <a16:creationId xmlns:a16="http://schemas.microsoft.com/office/drawing/2014/main" id="{5BE45CC3-ECEE-6C47-973F-992D0AD039B5}"/>
                  </a:ext>
                </a:extLst>
              </p:cNvPr>
              <p:cNvGrpSpPr/>
              <p:nvPr/>
            </p:nvGrpSpPr>
            <p:grpSpPr>
              <a:xfrm>
                <a:off x="3279140" y="3872730"/>
                <a:ext cx="2433063" cy="1619250"/>
                <a:chOff x="3702050" y="3872730"/>
                <a:chExt cx="2433063" cy="1619250"/>
              </a:xfrm>
            </p:grpSpPr>
            <p:sp>
              <p:nvSpPr>
                <p:cNvPr id="36" name="Google Shape;661;p47">
                  <a:extLst>
                    <a:ext uri="{FF2B5EF4-FFF2-40B4-BE49-F238E27FC236}">
                      <a16:creationId xmlns:a16="http://schemas.microsoft.com/office/drawing/2014/main" id="{00D3D4CE-697A-4A4F-A7D6-1621A51B4446}"/>
                    </a:ext>
                  </a:extLst>
                </p:cNvPr>
                <p:cNvSpPr/>
                <p:nvPr/>
              </p:nvSpPr>
              <p:spPr>
                <a:xfrm>
                  <a:off x="4150632" y="3872730"/>
                  <a:ext cx="1984481" cy="1619250"/>
                </a:xfrm>
                <a:prstGeom prst="roundRect">
                  <a:avLst>
                    <a:gd name="adj" fmla="val 3726"/>
                  </a:avLst>
                </a:prstGeom>
                <a:solidFill>
                  <a:srgbClr val="F2F2F2"/>
                </a:solidFill>
                <a:ln w="12700" cap="flat" cmpd="sng">
                  <a:solidFill>
                    <a:srgbClr val="D8D8D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40000" tIns="45700" rIns="36000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" sz="1600" b="1" i="0" u="none" strike="noStrike" cap="none" dirty="0">
                      <a:solidFill>
                        <a:srgbClr val="262626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Attracting </a:t>
                  </a:r>
                  <a:r>
                    <a:rPr lang="en" sz="1600" b="1" dirty="0">
                      <a:solidFill>
                        <a:srgbClr val="262626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Participants</a:t>
                  </a:r>
                  <a:endParaRPr sz="900" b="0" i="0" u="none" strike="noStrike" cap="none" dirty="0">
                    <a:solidFill>
                      <a:srgbClr val="2626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" name="Google Shape;662;p47">
                  <a:extLst>
                    <a:ext uri="{FF2B5EF4-FFF2-40B4-BE49-F238E27FC236}">
                      <a16:creationId xmlns:a16="http://schemas.microsoft.com/office/drawing/2014/main" id="{E312D86B-257E-9A4C-9C02-844954C8BCD5}"/>
                    </a:ext>
                  </a:extLst>
                </p:cNvPr>
                <p:cNvSpPr/>
                <p:nvPr/>
              </p:nvSpPr>
              <p:spPr>
                <a:xfrm>
                  <a:off x="3702050" y="4686301"/>
                  <a:ext cx="549910" cy="75565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540000" tIns="45700" rIns="36000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endParaRPr sz="1600" b="1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5" name="Google Shape;663;p47">
                <a:extLst>
                  <a:ext uri="{FF2B5EF4-FFF2-40B4-BE49-F238E27FC236}">
                    <a16:creationId xmlns:a16="http://schemas.microsoft.com/office/drawing/2014/main" id="{0276B3EA-5C2D-5F4B-B0C9-88541E786592}"/>
                  </a:ext>
                </a:extLst>
              </p:cNvPr>
              <p:cNvSpPr/>
              <p:nvPr/>
            </p:nvSpPr>
            <p:spPr>
              <a:xfrm>
                <a:off x="2562925" y="3471566"/>
                <a:ext cx="1574735" cy="2326542"/>
              </a:xfrm>
              <a:custGeom>
                <a:avLst/>
                <a:gdLst/>
                <a:ahLst/>
                <a:cxnLst/>
                <a:rect l="l" t="t" r="r" b="b"/>
                <a:pathLst>
                  <a:path w="371" h="546" extrusionOk="0">
                    <a:moveTo>
                      <a:pt x="314" y="434"/>
                    </a:moveTo>
                    <a:cubicBezTo>
                      <a:pt x="352" y="434"/>
                      <a:pt x="371" y="462"/>
                      <a:pt x="371" y="490"/>
                    </a:cubicBezTo>
                    <a:cubicBezTo>
                      <a:pt x="371" y="518"/>
                      <a:pt x="352" y="546"/>
                      <a:pt x="314" y="546"/>
                    </a:cubicBezTo>
                    <a:cubicBezTo>
                      <a:pt x="69" y="546"/>
                      <a:pt x="69" y="546"/>
                      <a:pt x="69" y="546"/>
                    </a:cubicBezTo>
                    <a:cubicBezTo>
                      <a:pt x="29" y="546"/>
                      <a:pt x="0" y="524"/>
                      <a:pt x="0" y="493"/>
                    </a:cubicBezTo>
                    <a:cubicBezTo>
                      <a:pt x="0" y="448"/>
                      <a:pt x="68" y="393"/>
                      <a:pt x="92" y="366"/>
                    </a:cubicBezTo>
                    <a:cubicBezTo>
                      <a:pt x="123" y="331"/>
                      <a:pt x="228" y="221"/>
                      <a:pt x="228" y="167"/>
                    </a:cubicBezTo>
                    <a:cubicBezTo>
                      <a:pt x="228" y="131"/>
                      <a:pt x="211" y="117"/>
                      <a:pt x="182" y="117"/>
                    </a:cubicBezTo>
                    <a:cubicBezTo>
                      <a:pt x="101" y="117"/>
                      <a:pt x="142" y="230"/>
                      <a:pt x="65" y="230"/>
                    </a:cubicBezTo>
                    <a:cubicBezTo>
                      <a:pt x="26" y="230"/>
                      <a:pt x="8" y="200"/>
                      <a:pt x="8" y="172"/>
                    </a:cubicBezTo>
                    <a:cubicBezTo>
                      <a:pt x="8" y="80"/>
                      <a:pt x="83" y="0"/>
                      <a:pt x="189" y="0"/>
                    </a:cubicBezTo>
                    <a:cubicBezTo>
                      <a:pt x="282" y="0"/>
                      <a:pt x="359" y="64"/>
                      <a:pt x="359" y="162"/>
                    </a:cubicBezTo>
                    <a:cubicBezTo>
                      <a:pt x="359" y="269"/>
                      <a:pt x="251" y="355"/>
                      <a:pt x="187" y="434"/>
                    </a:cubicBezTo>
                    <a:lnTo>
                      <a:pt x="314" y="434"/>
                    </a:lnTo>
                    <a:close/>
                  </a:path>
                </a:pathLst>
              </a:custGeom>
              <a:solidFill>
                <a:srgbClr val="83B3D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9997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  <a:alpha val="50000"/>
              </a:schemeClr>
            </a:gs>
            <a:gs pos="50000">
              <a:schemeClr val="accent4">
                <a:lumMod val="60000"/>
                <a:lumOff val="40000"/>
                <a:alpha val="50000"/>
              </a:schemeClr>
            </a:gs>
            <a:gs pos="26000">
              <a:schemeClr val="accent4">
                <a:lumMod val="75000"/>
                <a:alpha val="50000"/>
              </a:schemeClr>
            </a:gs>
            <a:gs pos="75000">
              <a:schemeClr val="accent4">
                <a:lumMod val="40000"/>
                <a:lumOff val="60000"/>
                <a:alpha val="50000"/>
              </a:schemeClr>
            </a:gs>
            <a:gs pos="100000">
              <a:schemeClr val="accent4">
                <a:lumMod val="20000"/>
                <a:lumOff val="80000"/>
                <a:alpha val="50000"/>
              </a:schemeClr>
            </a:gs>
          </a:gsLst>
          <a:lin ang="5400000" scaled="1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90;p50">
            <a:extLst>
              <a:ext uri="{FF2B5EF4-FFF2-40B4-BE49-F238E27FC236}">
                <a16:creationId xmlns:a16="http://schemas.microsoft.com/office/drawing/2014/main" id="{A26BF0CB-F249-1F4E-9B12-0D8F54B909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777" r="23765"/>
          <a:stretch/>
        </p:blipFill>
        <p:spPr>
          <a:xfrm flipH="1">
            <a:off x="6692902" y="0"/>
            <a:ext cx="5499100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92;p50">
            <a:extLst>
              <a:ext uri="{FF2B5EF4-FFF2-40B4-BE49-F238E27FC236}">
                <a16:creationId xmlns:a16="http://schemas.microsoft.com/office/drawing/2014/main" id="{EED4D5C2-0A71-C142-AAB4-37E7B083AB05}"/>
              </a:ext>
            </a:extLst>
          </p:cNvPr>
          <p:cNvSpPr txBox="1"/>
          <p:nvPr/>
        </p:nvSpPr>
        <p:spPr>
          <a:xfrm>
            <a:off x="178415" y="1916934"/>
            <a:ext cx="6514487" cy="387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05D"/>
              </a:buClr>
              <a:buSzPts val="2400"/>
              <a:buFont typeface="Calibri"/>
              <a:buChar char="●"/>
            </a:pPr>
            <a:r>
              <a:rPr lang="en" sz="2400" b="1" i="0" u="none" strike="noStrike" cap="none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Executive</a:t>
            </a:r>
            <a:r>
              <a:rPr lang="en" sz="2400" b="0" i="0" u="none" strike="noStrike" cap="none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lang="en" sz="2400" b="1" i="0" u="none" strike="noStrike" cap="none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ICT Multinationals </a:t>
            </a:r>
            <a:r>
              <a:rPr lang="en" sz="2400" b="0" i="0" u="none" strike="noStrike" cap="none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for 23+ years</a:t>
            </a:r>
            <a:endParaRPr sz="2400" b="0" i="0" u="none" strike="noStrike" cap="none" dirty="0">
              <a:solidFill>
                <a:srgbClr val="1C40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05D"/>
              </a:buClr>
              <a:buSzPts val="2400"/>
              <a:buFont typeface="Calibri"/>
              <a:buChar char="●"/>
            </a:pPr>
            <a:r>
              <a:rPr lang="en" sz="2400" b="0" i="0" u="none" strike="noStrike" cap="none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Entreprenuer, </a:t>
            </a:r>
            <a:r>
              <a:rPr lang="en" sz="2400" b="1" i="0" u="none" strike="noStrike" cap="none" dirty="0">
                <a:solidFill>
                  <a:srgbClr val="ED9735"/>
                </a:solidFill>
                <a:latin typeface="Calibri"/>
                <a:ea typeface="Calibri"/>
                <a:cs typeface="Calibri"/>
                <a:sym typeface="Calibri"/>
              </a:rPr>
              <a:t>Nov</a:t>
            </a:r>
            <a:r>
              <a:rPr lang="en" sz="2400" b="1" i="0" u="none" strike="noStrike" cap="none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ida</a:t>
            </a:r>
            <a:r>
              <a:rPr lang="en" sz="2400" b="0" i="0" u="none" strike="noStrike" cap="none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 in Turkey &amp; Montenegro</a:t>
            </a:r>
            <a:endParaRPr dirty="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05D"/>
              </a:buClr>
              <a:buSzPts val="2400"/>
              <a:buFont typeface="Calibri"/>
              <a:buChar char="●"/>
            </a:pPr>
            <a:r>
              <a:rPr lang="en" sz="2400" b="1" i="0" u="none" strike="noStrike" cap="none" dirty="0">
                <a:solidFill>
                  <a:srgbClr val="ED9735"/>
                </a:solidFill>
                <a:latin typeface="Calibri"/>
                <a:ea typeface="Calibri"/>
                <a:cs typeface="Calibri"/>
                <a:sym typeface="Calibri"/>
              </a:rPr>
              <a:t>Nov</a:t>
            </a:r>
            <a:r>
              <a:rPr lang="en" sz="2400" b="1" i="0" u="none" strike="noStrike" cap="none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ida </a:t>
            </a:r>
            <a:r>
              <a:rPr lang="en" sz="2400" b="0" i="0" u="none" strike="noStrike" cap="none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as well part of Group Co. </a:t>
            </a:r>
            <a:endParaRPr dirty="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05D"/>
              </a:buClr>
              <a:buSzPts val="2400"/>
              <a:buFont typeface="Calibri"/>
              <a:buChar char="●"/>
            </a:pPr>
            <a:r>
              <a:rPr lang="en" sz="2400" b="0" i="0" u="none" strike="noStrike" cap="none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Project Manager, Consultant, Coach, Mentor</a:t>
            </a:r>
            <a:endParaRPr dirty="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05D"/>
              </a:buClr>
              <a:buSzPts val="2400"/>
              <a:buFont typeface="Calibri"/>
              <a:buChar char="●"/>
            </a:pPr>
            <a:r>
              <a:rPr lang="en" sz="2400" b="0" i="0" u="none" strike="noStrike" cap="none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Trainer, Moderator, Speaker</a:t>
            </a:r>
            <a:endParaRPr dirty="0"/>
          </a:p>
          <a:p>
            <a:pPr marL="457200" marR="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C405D"/>
              </a:buClr>
              <a:buSzPts val="2400"/>
              <a:buFont typeface="Calibri"/>
              <a:buChar char="●"/>
            </a:pPr>
            <a:r>
              <a:rPr lang="en" sz="2400" b="0" i="0" u="none" strike="noStrike" cap="none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Transforms (Business) Dreams into Reality</a:t>
            </a:r>
            <a:endParaRPr dirty="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05D"/>
              </a:buClr>
              <a:buSzPts val="2400"/>
              <a:buFont typeface="Calibri"/>
              <a:buChar char="●"/>
            </a:pPr>
            <a:r>
              <a:rPr lang="en" sz="2400" b="0" i="0" u="none" strike="noStrike" cap="none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Strategist and Systems Thinker</a:t>
            </a:r>
            <a:endParaRPr sz="2400" b="0" i="0" u="none" strike="noStrike" cap="none" dirty="0">
              <a:solidFill>
                <a:srgbClr val="1C40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05D"/>
              </a:buClr>
              <a:buSzPts val="2400"/>
              <a:buFont typeface="Calibri"/>
              <a:buChar char="●"/>
            </a:pPr>
            <a:r>
              <a:rPr lang="en" sz="2400" b="0" i="0" u="none" strike="noStrike" cap="none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Designer and Synthesizer</a:t>
            </a:r>
            <a:endParaRPr dirty="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05D"/>
              </a:buClr>
              <a:buSzPts val="2400"/>
              <a:buFont typeface="Calibri"/>
              <a:buChar char="●"/>
            </a:pPr>
            <a:r>
              <a:rPr lang="en" sz="2400" b="0" i="0" u="none" strike="noStrike" cap="none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Growth and Impact Seeker</a:t>
            </a:r>
          </a:p>
          <a:p>
            <a:pPr marL="762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05D"/>
              </a:buClr>
              <a:buSzPts val="2400"/>
            </a:pPr>
            <a:endParaRPr sz="2400" b="1" i="0" u="none" strike="noStrike" cap="none" dirty="0">
              <a:solidFill>
                <a:srgbClr val="1C40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454F5B"/>
              </a:buClr>
              <a:buSzPts val="3200"/>
            </a:pPr>
            <a:r>
              <a:rPr lang="en" i="1" u="sng" dirty="0">
                <a:solidFill>
                  <a:schemeClr val="hlink"/>
                </a:solidFill>
                <a:latin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More Please Check LinkedIn Profile</a:t>
            </a:r>
            <a:endParaRPr i="1" u="sng" dirty="0">
              <a:solidFill>
                <a:schemeClr val="hlink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8" name="Google Shape;693;p50">
            <a:extLst>
              <a:ext uri="{FF2B5EF4-FFF2-40B4-BE49-F238E27FC236}">
                <a16:creationId xmlns:a16="http://schemas.microsoft.com/office/drawing/2014/main" id="{A1954A89-568E-9B49-884C-8D4F9DD9505C}"/>
              </a:ext>
            </a:extLst>
          </p:cNvPr>
          <p:cNvSpPr txBox="1"/>
          <p:nvPr/>
        </p:nvSpPr>
        <p:spPr>
          <a:xfrm>
            <a:off x="536341" y="769185"/>
            <a:ext cx="5798635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200"/>
              <a:buFont typeface="Montserrat"/>
              <a:buNone/>
            </a:pPr>
            <a:r>
              <a:rPr lang="en" sz="3200" b="1" i="0" u="none" strike="noStrike" cap="none" dirty="0">
                <a:solidFill>
                  <a:srgbClr val="1C405D"/>
                </a:solidFill>
                <a:latin typeface="Dream Orphans" panose="02000400000000000000" pitchFamily="2" charset="77"/>
                <a:ea typeface="Calibri"/>
                <a:cs typeface="Calibri"/>
                <a:sym typeface="Calibri"/>
              </a:rPr>
              <a:t>About Us – </a:t>
            </a:r>
            <a:r>
              <a:rPr lang="en" sz="3000" b="1" i="0" u="none" strike="noStrike" cap="none" dirty="0">
                <a:solidFill>
                  <a:srgbClr val="1C405D"/>
                </a:solidFill>
                <a:latin typeface="Dream Orphans" panose="02000400000000000000" pitchFamily="2" charset="77"/>
                <a:ea typeface="Calibri"/>
                <a:cs typeface="Calibri"/>
                <a:sym typeface="Calibri"/>
              </a:rPr>
              <a:t>IŞık </a:t>
            </a:r>
            <a:r>
              <a:rPr lang="en" sz="3200" b="1" dirty="0">
                <a:solidFill>
                  <a:srgbClr val="1C405D"/>
                </a:solidFill>
                <a:latin typeface="Dream Orphans" panose="02000400000000000000" pitchFamily="2" charset="77"/>
                <a:cs typeface="Calibri"/>
                <a:sym typeface="Calibri"/>
              </a:rPr>
              <a:t>Deliorman Aydın</a:t>
            </a:r>
            <a:endParaRPr sz="3200" b="1" dirty="0">
              <a:solidFill>
                <a:srgbClr val="1C405D"/>
              </a:solidFill>
              <a:latin typeface="Dream Orphans" panose="02000400000000000000" pitchFamily="2" charset="77"/>
              <a:cs typeface="Calibri"/>
              <a:sym typeface="Calibri"/>
            </a:endParaRPr>
          </a:p>
        </p:txBody>
      </p:sp>
      <p:pic>
        <p:nvPicPr>
          <p:cNvPr id="10" name="Google Shape;9;p1" descr="A close up of a logo &#10; &#10;Description automatically generated">
            <a:extLst>
              <a:ext uri="{FF2B5EF4-FFF2-40B4-BE49-F238E27FC236}">
                <a16:creationId xmlns:a16="http://schemas.microsoft.com/office/drawing/2014/main" id="{4B364E4C-0FA1-C149-98B9-950B2E406D81}"/>
              </a:ext>
            </a:extLst>
          </p:cNvPr>
          <p:cNvPicPr preferRelativeResize="0"/>
          <p:nvPr/>
        </p:nvPicPr>
        <p:blipFill rotWithShape="1">
          <a:blip r:embed="rId5">
            <a:clrChange>
              <a:clrFrom>
                <a:srgbClr val="DEDEDE"/>
              </a:clrFrom>
              <a:clrTo>
                <a:srgbClr val="DEDEDE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6387966" y="5995894"/>
            <a:ext cx="1240077" cy="690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279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  <a:alpha val="50000"/>
              </a:schemeClr>
            </a:gs>
            <a:gs pos="50000">
              <a:schemeClr val="accent4">
                <a:lumMod val="60000"/>
                <a:lumOff val="40000"/>
                <a:alpha val="50000"/>
              </a:schemeClr>
            </a:gs>
            <a:gs pos="26000">
              <a:schemeClr val="accent4">
                <a:lumMod val="75000"/>
                <a:alpha val="50000"/>
              </a:schemeClr>
            </a:gs>
            <a:gs pos="75000">
              <a:schemeClr val="accent4">
                <a:lumMod val="40000"/>
                <a:lumOff val="60000"/>
                <a:alpha val="50000"/>
              </a:schemeClr>
            </a:gs>
            <a:gs pos="100000">
              <a:schemeClr val="accent4">
                <a:lumMod val="20000"/>
                <a:lumOff val="80000"/>
                <a:alpha val="50000"/>
              </a:schemeClr>
            </a:gs>
          </a:gsLst>
          <a:lin ang="5400000" scaled="1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683;p49">
            <a:extLst>
              <a:ext uri="{FF2B5EF4-FFF2-40B4-BE49-F238E27FC236}">
                <a16:creationId xmlns:a16="http://schemas.microsoft.com/office/drawing/2014/main" id="{6B5D3B4E-89FC-3742-9F6F-0278405E0B4B}"/>
              </a:ext>
            </a:extLst>
          </p:cNvPr>
          <p:cNvSpPr txBox="1"/>
          <p:nvPr/>
        </p:nvSpPr>
        <p:spPr>
          <a:xfrm>
            <a:off x="440969" y="868175"/>
            <a:ext cx="6788681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200"/>
              <a:buFont typeface="Montserrat"/>
              <a:buNone/>
            </a:pPr>
            <a:r>
              <a:rPr lang="en" sz="3200" b="1" i="0" u="none" strike="noStrike" cap="none" dirty="0">
                <a:solidFill>
                  <a:srgbClr val="1C405D"/>
                </a:solidFill>
                <a:latin typeface="Dream Orphans" panose="02000400000000000000" pitchFamily="2" charset="77"/>
                <a:ea typeface="Calibri"/>
                <a:cs typeface="Calibri"/>
                <a:sym typeface="Calibri"/>
              </a:rPr>
              <a:t>About Us – </a:t>
            </a:r>
            <a:r>
              <a:rPr lang="en" sz="3000" b="1" i="0" u="none" strike="noStrike" cap="none" dirty="0">
                <a:solidFill>
                  <a:srgbClr val="1C405D"/>
                </a:solidFill>
                <a:latin typeface="Dream Orphans" panose="02000400000000000000" pitchFamily="2" charset="77"/>
                <a:ea typeface="Calibri"/>
                <a:cs typeface="Calibri"/>
                <a:sym typeface="Calibri"/>
              </a:rPr>
              <a:t>Kaan </a:t>
            </a:r>
            <a:r>
              <a:rPr lang="en" sz="3000" b="1" dirty="0">
                <a:solidFill>
                  <a:srgbClr val="1C405D"/>
                </a:solidFill>
                <a:latin typeface="Dream Orphans" panose="02000400000000000000" pitchFamily="2" charset="77"/>
                <a:ea typeface="Calibri"/>
                <a:cs typeface="Calibri"/>
                <a:sym typeface="Calibri"/>
              </a:rPr>
              <a:t>Ş</a:t>
            </a:r>
            <a:r>
              <a:rPr lang="en" sz="3000" b="1" i="0" u="none" strike="noStrike" cap="none" dirty="0">
                <a:solidFill>
                  <a:srgbClr val="1C405D"/>
                </a:solidFill>
                <a:latin typeface="Dream Orphans" panose="02000400000000000000" pitchFamily="2" charset="77"/>
                <a:ea typeface="Calibri"/>
                <a:cs typeface="Calibri"/>
                <a:sym typeface="Calibri"/>
              </a:rPr>
              <a:t>enol</a:t>
            </a:r>
            <a:endParaRPr sz="3000" b="1" i="0" u="none" strike="noStrike" cap="none" dirty="0">
              <a:solidFill>
                <a:srgbClr val="1C405D"/>
              </a:solidFill>
              <a:latin typeface="Dream Orphans" panose="02000400000000000000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684;p49">
            <a:extLst>
              <a:ext uri="{FF2B5EF4-FFF2-40B4-BE49-F238E27FC236}">
                <a16:creationId xmlns:a16="http://schemas.microsoft.com/office/drawing/2014/main" id="{9F03866E-020E-594B-92E5-39E76434A711}"/>
              </a:ext>
            </a:extLst>
          </p:cNvPr>
          <p:cNvSpPr txBox="1"/>
          <p:nvPr/>
        </p:nvSpPr>
        <p:spPr>
          <a:xfrm>
            <a:off x="256848" y="2180099"/>
            <a:ext cx="6891600" cy="24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05D"/>
              </a:buClr>
              <a:buSzPts val="2400"/>
              <a:buFont typeface="Calibri"/>
              <a:buChar char="●"/>
            </a:pPr>
            <a:r>
              <a:rPr lang="en" sz="2400" b="0" i="0" u="none" strike="noStrike" cap="none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Serial </a:t>
            </a:r>
            <a:r>
              <a:rPr lang="en" sz="2400" b="1" i="0" u="none" strike="noStrike" cap="none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Entrepreneur</a:t>
            </a:r>
            <a:r>
              <a:rPr lang="en" sz="2400" b="0" i="0" u="none" strike="noStrike" cap="none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, established 3 Start-ups</a:t>
            </a:r>
            <a:endParaRPr sz="2400" b="0" i="0" u="none" strike="noStrike" cap="none" dirty="0">
              <a:solidFill>
                <a:srgbClr val="1C40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05D"/>
              </a:buClr>
              <a:buSzPts val="2400"/>
              <a:buFont typeface="Calibri"/>
              <a:buChar char="●"/>
            </a:pPr>
            <a:r>
              <a:rPr lang="en" sz="2400" b="1" i="0" u="none" strike="noStrike" cap="none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Investor</a:t>
            </a:r>
            <a:r>
              <a:rPr lang="en" sz="2400" b="0" i="0" u="none" strike="noStrike" cap="none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 of 1 Start-up</a:t>
            </a:r>
            <a:endParaRPr sz="2400" b="0" i="0" u="none" strike="noStrike" cap="none" dirty="0">
              <a:solidFill>
                <a:srgbClr val="1C40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05D"/>
              </a:buClr>
              <a:buSzPts val="2400"/>
              <a:buFont typeface="Calibri"/>
              <a:buChar char="●"/>
            </a:pPr>
            <a:r>
              <a:rPr lang="en" sz="2400" b="1" i="0" u="none" strike="noStrike" cap="none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Mentoring</a:t>
            </a:r>
            <a:r>
              <a:rPr lang="en" sz="2400" b="0" i="0" u="none" strike="noStrike" cap="none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 Entrepreneurs in Girişim Hareketi</a:t>
            </a:r>
            <a:endParaRPr sz="2400" b="0" i="0" u="none" strike="noStrike" cap="none" dirty="0">
              <a:solidFill>
                <a:srgbClr val="1C40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05D"/>
              </a:buClr>
              <a:buSzPts val="2400"/>
              <a:buFont typeface="Calibri"/>
              <a:buChar char="●"/>
            </a:pPr>
            <a:r>
              <a:rPr lang="en" sz="2400" b="0" i="0" u="none" strike="noStrike" cap="none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Regional Partner of </a:t>
            </a:r>
            <a:r>
              <a:rPr lang="en" sz="2400" b="1" i="0" u="none" strike="noStrike" cap="none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FasterCapital</a:t>
            </a:r>
            <a:endParaRPr sz="2400" b="1" i="0" u="none" strike="noStrike" cap="none" dirty="0">
              <a:solidFill>
                <a:srgbClr val="1C40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05D"/>
              </a:buClr>
              <a:buSzPts val="2400"/>
              <a:buFont typeface="Calibri"/>
              <a:buChar char="●"/>
            </a:pPr>
            <a:r>
              <a:rPr lang="en" sz="2400" b="0" i="0" u="none" strike="noStrike" cap="none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Ex-Sales Manager of an </a:t>
            </a:r>
            <a:r>
              <a:rPr lang="en" sz="2400" b="1" i="0" u="none" strike="noStrike" cap="none" dirty="0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International Company</a:t>
            </a:r>
            <a:endParaRPr sz="2400" b="1" i="0" u="none" strike="noStrike" cap="none" dirty="0">
              <a:solidFill>
                <a:srgbClr val="1C40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200"/>
              <a:buFont typeface="Montserrat"/>
              <a:buNone/>
            </a:pPr>
            <a:endParaRPr sz="2400" b="1" i="0" u="none" strike="noStrike" cap="none" dirty="0">
              <a:solidFill>
                <a:srgbClr val="1C40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200"/>
              <a:buFont typeface="Montserrat"/>
              <a:buNone/>
            </a:pPr>
            <a:r>
              <a:rPr lang="en" sz="1400" i="1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For More Please Check LinkedIn Profile</a:t>
            </a:r>
            <a:endParaRPr sz="1400" i="1" u="none" strike="noStrike" cap="none" dirty="0">
              <a:solidFill>
                <a:srgbClr val="1C40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Picture 39" descr="A picture containing sitting, person, man, indoor&#13;&#10;&#13;&#10;Description automatically generated">
            <a:extLst>
              <a:ext uri="{FF2B5EF4-FFF2-40B4-BE49-F238E27FC236}">
                <a16:creationId xmlns:a16="http://schemas.microsoft.com/office/drawing/2014/main" id="{5BAB4C89-A8E7-A549-BE24-C389231AA1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413" b="11889"/>
          <a:stretch/>
        </p:blipFill>
        <p:spPr>
          <a:xfrm>
            <a:off x="6969901" y="-1"/>
            <a:ext cx="5222099" cy="6857999"/>
          </a:xfrm>
          <a:prstGeom prst="rect">
            <a:avLst/>
          </a:prstGeom>
        </p:spPr>
      </p:pic>
      <p:pic>
        <p:nvPicPr>
          <p:cNvPr id="42" name="Google Shape;9;p1" descr="A close up of a logo &#10; &#10;Description automatically generated">
            <a:extLst>
              <a:ext uri="{FF2B5EF4-FFF2-40B4-BE49-F238E27FC236}">
                <a16:creationId xmlns:a16="http://schemas.microsoft.com/office/drawing/2014/main" id="{3AA8F605-3EC7-A244-8494-B51E9343CC90}"/>
              </a:ext>
            </a:extLst>
          </p:cNvPr>
          <p:cNvPicPr preferRelativeResize="0"/>
          <p:nvPr/>
        </p:nvPicPr>
        <p:blipFill rotWithShape="1">
          <a:blip r:embed="rId5">
            <a:clrChange>
              <a:clrFrom>
                <a:srgbClr val="DEDEDE"/>
              </a:clrFrom>
              <a:clrTo>
                <a:srgbClr val="DEDEDE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6387966" y="5995894"/>
            <a:ext cx="1240077" cy="690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2550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  <a:alpha val="50000"/>
              </a:schemeClr>
            </a:gs>
            <a:gs pos="50000">
              <a:schemeClr val="accent4">
                <a:lumMod val="60000"/>
                <a:lumOff val="40000"/>
                <a:alpha val="50000"/>
              </a:schemeClr>
            </a:gs>
            <a:gs pos="26000">
              <a:schemeClr val="accent4">
                <a:lumMod val="75000"/>
                <a:alpha val="50000"/>
              </a:schemeClr>
            </a:gs>
            <a:gs pos="75000">
              <a:schemeClr val="accent4">
                <a:lumMod val="40000"/>
                <a:lumOff val="60000"/>
                <a:alpha val="50000"/>
              </a:schemeClr>
            </a:gs>
            <a:gs pos="100000">
              <a:schemeClr val="accent4">
                <a:lumMod val="20000"/>
                <a:lumOff val="80000"/>
                <a:alpha val="50000"/>
              </a:schemeClr>
            </a:gs>
          </a:gsLst>
          <a:lin ang="5400000" scaled="1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9;p1" descr="A close up of a logo &#10; &#10;Description automatically generated">
            <a:extLst>
              <a:ext uri="{FF2B5EF4-FFF2-40B4-BE49-F238E27FC236}">
                <a16:creationId xmlns:a16="http://schemas.microsoft.com/office/drawing/2014/main" id="{3AA8F605-3EC7-A244-8494-B51E9343CC90}"/>
              </a:ext>
            </a:extLst>
          </p:cNvPr>
          <p:cNvPicPr preferRelativeResize="0"/>
          <p:nvPr/>
        </p:nvPicPr>
        <p:blipFill rotWithShape="1">
          <a:blip r:embed="rId3">
            <a:clrChange>
              <a:clrFrom>
                <a:srgbClr val="DEDEDE"/>
              </a:clrFrom>
              <a:clrTo>
                <a:srgbClr val="DEDEDE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6387966" y="5995894"/>
            <a:ext cx="1240077" cy="6909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98;p51">
            <a:extLst>
              <a:ext uri="{FF2B5EF4-FFF2-40B4-BE49-F238E27FC236}">
                <a16:creationId xmlns:a16="http://schemas.microsoft.com/office/drawing/2014/main" id="{FD11A754-2935-2646-95E0-6FD28BC08BBB}"/>
              </a:ext>
            </a:extLst>
          </p:cNvPr>
          <p:cNvSpPr/>
          <p:nvPr/>
        </p:nvSpPr>
        <p:spPr>
          <a:xfrm>
            <a:off x="1524000" y="-1"/>
            <a:ext cx="9144000" cy="33381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568391-94C8-D040-948C-2191B78E458D}"/>
              </a:ext>
            </a:extLst>
          </p:cNvPr>
          <p:cNvSpPr txBox="1"/>
          <p:nvPr/>
        </p:nvSpPr>
        <p:spPr>
          <a:xfrm>
            <a:off x="5461109" y="308286"/>
            <a:ext cx="1375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0" dirty="0">
                <a:solidFill>
                  <a:schemeClr val="bg1"/>
                </a:solidFill>
                <a:latin typeface="Seravek" panose="020B0503040000020004" pitchFamily="34" charset="0"/>
                <a:cs typeface="Calibri" panose="020F0502020204030204" pitchFamily="34" charset="0"/>
              </a:rPr>
              <a:t>CONFIDENTIAL</a:t>
            </a:r>
          </a:p>
        </p:txBody>
      </p:sp>
      <p:sp>
        <p:nvSpPr>
          <p:cNvPr id="8" name="Google Shape;699;p51">
            <a:extLst>
              <a:ext uri="{FF2B5EF4-FFF2-40B4-BE49-F238E27FC236}">
                <a16:creationId xmlns:a16="http://schemas.microsoft.com/office/drawing/2014/main" id="{9AEE4EEE-0472-B94A-9844-F9991DF14082}"/>
              </a:ext>
            </a:extLst>
          </p:cNvPr>
          <p:cNvSpPr txBox="1">
            <a:spLocks/>
          </p:cNvSpPr>
          <p:nvPr/>
        </p:nvSpPr>
        <p:spPr>
          <a:xfrm>
            <a:off x="3750116" y="1669054"/>
            <a:ext cx="6745287" cy="154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>
              <a:buSzPts val="12000"/>
            </a:pPr>
            <a:r>
              <a:rPr lang="tr-TR" sz="8800" dirty="0">
                <a:solidFill>
                  <a:schemeClr val="bg1"/>
                </a:solidFill>
                <a:latin typeface="Dream Orphans" panose="02000400000000000000" pitchFamily="2" charset="77"/>
              </a:rPr>
              <a:t>Thank You!</a:t>
            </a:r>
            <a:endParaRPr lang="tr-TR" sz="2000" dirty="0">
              <a:solidFill>
                <a:schemeClr val="bg1"/>
              </a:solidFill>
              <a:latin typeface="Dream Orphans" panose="02000400000000000000" pitchFamily="2" charset="77"/>
            </a:endParaRPr>
          </a:p>
        </p:txBody>
      </p:sp>
      <p:sp>
        <p:nvSpPr>
          <p:cNvPr id="9" name="Google Shape;701;p51">
            <a:extLst>
              <a:ext uri="{FF2B5EF4-FFF2-40B4-BE49-F238E27FC236}">
                <a16:creationId xmlns:a16="http://schemas.microsoft.com/office/drawing/2014/main" id="{641C5AD7-F616-F84B-ACEA-CC7DC041659A}"/>
              </a:ext>
            </a:extLst>
          </p:cNvPr>
          <p:cNvSpPr txBox="1">
            <a:spLocks/>
          </p:cNvSpPr>
          <p:nvPr/>
        </p:nvSpPr>
        <p:spPr>
          <a:xfrm>
            <a:off x="1524000" y="3710565"/>
            <a:ext cx="4474824" cy="191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F464"/>
              </a:buClr>
              <a:buSzPts val="2400"/>
              <a:buFont typeface="Montserrat"/>
              <a:buChar char="▣"/>
              <a:defRPr sz="24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7F464"/>
              </a:buClr>
              <a:buSzPts val="2000"/>
              <a:buFont typeface="Montserrat"/>
              <a:buChar char="□"/>
              <a:defRPr sz="20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7F464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Bef>
                <a:spcPts val="0"/>
              </a:spcBef>
              <a:buSzPts val="1600"/>
              <a:buFont typeface="Montserrat"/>
              <a:buNone/>
            </a:pPr>
            <a:r>
              <a:rPr lang="tr-TR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Işık Deliorman Aydın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SzPts val="1600"/>
              <a:buFont typeface="Montserrat"/>
              <a:buNone/>
            </a:pP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Founder &amp; CEO </a:t>
            </a:r>
            <a:endParaRPr lang="tr-TR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SzPts val="1600"/>
              <a:buFont typeface="Montserrat"/>
              <a:buNone/>
            </a:pPr>
            <a:r>
              <a:rPr lang="tr-TR" sz="1600" b="1" dirty="0">
                <a:solidFill>
                  <a:srgbClr val="FFC000"/>
                </a:solidFill>
                <a:latin typeface="Dream Orphans" panose="02000400000000000000" pitchFamily="2" charset="77"/>
                <a:ea typeface="Calibri"/>
                <a:cs typeface="Calibri" panose="020F0502020204030204" pitchFamily="34" charset="0"/>
                <a:sym typeface="Calibri"/>
              </a:rPr>
              <a:t>Nov</a:t>
            </a:r>
            <a:r>
              <a:rPr lang="tr-TR" sz="1600" b="1" dirty="0">
                <a:solidFill>
                  <a:schemeClr val="accent1">
                    <a:lumMod val="50000"/>
                  </a:schemeClr>
                </a:solidFill>
                <a:latin typeface="Dream Orphans" panose="02000400000000000000" pitchFamily="2" charset="77"/>
                <a:ea typeface="Calibri"/>
                <a:cs typeface="Calibri" panose="020F0502020204030204" pitchFamily="34" charset="0"/>
                <a:sym typeface="Calibri"/>
              </a:rPr>
              <a:t>ida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Strategic Management Services, Turkey</a:t>
            </a:r>
            <a:endParaRPr lang="tr-TR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SzPts val="1600"/>
              <a:buFont typeface="Montserrat"/>
              <a:buNone/>
            </a:pPr>
            <a:r>
              <a:rPr lang="tr-TR" sz="1600" b="1" dirty="0">
                <a:solidFill>
                  <a:srgbClr val="FFC000"/>
                </a:solidFill>
                <a:latin typeface="Dream Orphans" panose="02000400000000000000" pitchFamily="2" charset="77"/>
                <a:ea typeface="Calibri"/>
                <a:cs typeface="Calibri" panose="020F0502020204030204" pitchFamily="34" charset="0"/>
                <a:sym typeface="Calibri"/>
              </a:rPr>
              <a:t>Nov</a:t>
            </a:r>
            <a:r>
              <a:rPr lang="tr-TR" sz="1600" b="1" dirty="0">
                <a:solidFill>
                  <a:schemeClr val="accent1">
                    <a:lumMod val="50000"/>
                  </a:schemeClr>
                </a:solidFill>
                <a:latin typeface="Dream Orphans" panose="02000400000000000000" pitchFamily="2" charset="77"/>
                <a:ea typeface="Calibri"/>
                <a:cs typeface="Calibri" panose="020F0502020204030204" pitchFamily="34" charset="0"/>
                <a:sym typeface="Calibri"/>
              </a:rPr>
              <a:t>ida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Investment &amp; Consulting, Montenegro</a:t>
            </a:r>
          </a:p>
          <a:p>
            <a:pPr marL="0" indent="0">
              <a:spcBef>
                <a:spcPts val="0"/>
              </a:spcBef>
              <a:buSzPts val="1600"/>
              <a:buFont typeface="Montserrat"/>
              <a:buNone/>
            </a:pPr>
            <a:endParaRPr lang="tr-TR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indent="0">
              <a:spcBef>
                <a:spcPts val="0"/>
              </a:spcBef>
              <a:buSzPts val="1600"/>
              <a:buFont typeface="Montserrat"/>
              <a:buNone/>
            </a:pP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  <a:hlinkClick r:id="rId4"/>
              </a:rPr>
              <a:t>info@novida.com.tr</a:t>
            </a:r>
            <a:endParaRPr lang="tr-TR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indent="0">
              <a:spcBef>
                <a:spcPts val="0"/>
              </a:spcBef>
              <a:buSzPts val="1600"/>
              <a:buFont typeface="Montserrat"/>
              <a:buNone/>
            </a:pP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+90 533 484 4675</a:t>
            </a:r>
            <a:endParaRPr lang="tr-TR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Google Shape;703;p51">
            <a:extLst>
              <a:ext uri="{FF2B5EF4-FFF2-40B4-BE49-F238E27FC236}">
                <a16:creationId xmlns:a16="http://schemas.microsoft.com/office/drawing/2014/main" id="{B97E4AFA-61FB-1247-BA68-1378CE094C54}"/>
              </a:ext>
            </a:extLst>
          </p:cNvPr>
          <p:cNvSpPr txBox="1"/>
          <p:nvPr/>
        </p:nvSpPr>
        <p:spPr>
          <a:xfrm>
            <a:off x="6546826" y="3705781"/>
            <a:ext cx="4218891" cy="1218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1600"/>
              <a:buFont typeface="Montserrat"/>
              <a:buNone/>
            </a:pPr>
            <a:r>
              <a:rPr lang="en" sz="16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Kaan Şenol</a:t>
            </a:r>
            <a:endParaRPr sz="1600" b="1" i="0" u="none" strike="noStrike" cap="none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1600"/>
              <a:buFont typeface="Montserrat"/>
              <a:buNone/>
            </a:pPr>
            <a:r>
              <a:rPr lang="en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Founder</a:t>
            </a:r>
            <a:endParaRPr sz="1400" b="0" i="0" u="none" strike="noStrike" cap="none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1600"/>
              <a:buFont typeface="Montserrat"/>
              <a:buNone/>
            </a:pPr>
            <a:r>
              <a:rPr lang="en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Voyoger</a:t>
            </a:r>
            <a:endParaRPr sz="1400" b="0" i="0" u="none" strike="noStrike" cap="none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2492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  <a:alpha val="50000"/>
              </a:schemeClr>
            </a:gs>
            <a:gs pos="50000">
              <a:schemeClr val="accent4">
                <a:lumMod val="60000"/>
                <a:lumOff val="40000"/>
                <a:alpha val="50000"/>
              </a:schemeClr>
            </a:gs>
            <a:gs pos="26000">
              <a:schemeClr val="accent4">
                <a:lumMod val="75000"/>
                <a:alpha val="50000"/>
              </a:schemeClr>
            </a:gs>
            <a:gs pos="75000">
              <a:schemeClr val="accent4">
                <a:lumMod val="40000"/>
                <a:lumOff val="60000"/>
                <a:alpha val="50000"/>
              </a:schemeClr>
            </a:gs>
            <a:gs pos="100000">
              <a:schemeClr val="accent4">
                <a:lumMod val="20000"/>
                <a:lumOff val="80000"/>
                <a:alpha val="50000"/>
              </a:schemeClr>
            </a:gs>
          </a:gsLst>
          <a:lin ang="5400000" scaled="1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14;p44">
            <a:extLst>
              <a:ext uri="{FF2B5EF4-FFF2-40B4-BE49-F238E27FC236}">
                <a16:creationId xmlns:a16="http://schemas.microsoft.com/office/drawing/2014/main" id="{F7997BC5-E31D-0842-AA7A-C795355908F6}"/>
              </a:ext>
            </a:extLst>
          </p:cNvPr>
          <p:cNvSpPr/>
          <p:nvPr/>
        </p:nvSpPr>
        <p:spPr>
          <a:xfrm>
            <a:off x="826264" y="1013552"/>
            <a:ext cx="10521109" cy="445081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7D7D7"/>
              </a:gs>
              <a:gs pos="100000">
                <a:srgbClr val="FFFFFF"/>
              </a:gs>
            </a:gsLst>
            <a:lin ang="16200000" scaled="0"/>
          </a:gra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Thus, We Need To Get the (Potential)</a:t>
            </a:r>
          </a:p>
          <a:p>
            <a:pPr marL="342900" indent="-342900" algn="ctr">
              <a:lnSpc>
                <a:spcPct val="114000"/>
              </a:lnSpc>
              <a:buFont typeface="Wingdings" pitchFamily="2" charset="2"/>
              <a:buChar char="§"/>
            </a:pP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Entrepreneurs</a:t>
            </a:r>
          </a:p>
          <a:p>
            <a:pPr marL="342900" indent="-342900" algn="ctr">
              <a:lnSpc>
                <a:spcPct val="114000"/>
              </a:lnSpc>
              <a:buFont typeface="Wingdings" pitchFamily="2" charset="2"/>
              <a:buChar char="§"/>
            </a:pP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Investors</a:t>
            </a:r>
          </a:p>
          <a:p>
            <a:pPr marL="342900" indent="-342900" algn="ctr">
              <a:lnSpc>
                <a:spcPct val="114000"/>
              </a:lnSpc>
              <a:buFont typeface="Wingdings" pitchFamily="2" charset="2"/>
              <a:buChar char="§"/>
            </a:pP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Mentors</a:t>
            </a:r>
          </a:p>
          <a:p>
            <a:pPr marL="342900" indent="-342900" algn="ctr">
              <a:lnSpc>
                <a:spcPct val="114000"/>
              </a:lnSpc>
              <a:buFont typeface="Wingdings" pitchFamily="2" charset="2"/>
              <a:buChar char="§"/>
            </a:pP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Start-Ups</a:t>
            </a:r>
          </a:p>
          <a:p>
            <a:pPr marL="342900" indent="-342900" algn="ctr">
              <a:lnSpc>
                <a:spcPct val="114000"/>
              </a:lnSpc>
              <a:buFont typeface="Wingdings" pitchFamily="2" charset="2"/>
              <a:buChar char="§"/>
            </a:pP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Intrapreneurs</a:t>
            </a:r>
          </a:p>
          <a:p>
            <a:pPr marL="342900" indent="-342900" algn="ctr">
              <a:lnSpc>
                <a:spcPct val="114000"/>
              </a:lnSpc>
              <a:buFont typeface="Wingdings" pitchFamily="2" charset="2"/>
              <a:buChar char="§"/>
            </a:pP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Scale-Ups</a:t>
            </a:r>
          </a:p>
          <a:p>
            <a:pPr marL="342900" indent="-342900" algn="ctr">
              <a:lnSpc>
                <a:spcPct val="114000"/>
              </a:lnSpc>
              <a:buFont typeface="Wingdings" pitchFamily="2" charset="2"/>
              <a:buChar char="§"/>
            </a:pP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And Other Stakeholders</a:t>
            </a:r>
          </a:p>
          <a:p>
            <a:pPr algn="ctr">
              <a:lnSpc>
                <a:spcPct val="114000"/>
              </a:lnSpc>
              <a:spcBef>
                <a:spcPts val="600"/>
              </a:spcBef>
            </a:pP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Ready with the Awareness, Knowledge and Skills Needed to Grow!</a:t>
            </a:r>
          </a:p>
        </p:txBody>
      </p:sp>
    </p:spTree>
    <p:extLst>
      <p:ext uri="{BB962C8B-B14F-4D97-AF65-F5344CB8AC3E}">
        <p14:creationId xmlns:p14="http://schemas.microsoft.com/office/powerpoint/2010/main" val="303336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  <a:alpha val="50000"/>
              </a:schemeClr>
            </a:gs>
            <a:gs pos="50000">
              <a:schemeClr val="accent4">
                <a:lumMod val="60000"/>
                <a:lumOff val="40000"/>
                <a:alpha val="50000"/>
              </a:schemeClr>
            </a:gs>
            <a:gs pos="26000">
              <a:schemeClr val="accent4">
                <a:lumMod val="75000"/>
                <a:alpha val="50000"/>
              </a:schemeClr>
            </a:gs>
            <a:gs pos="75000">
              <a:schemeClr val="accent4">
                <a:lumMod val="40000"/>
                <a:lumOff val="60000"/>
                <a:alpha val="50000"/>
              </a:schemeClr>
            </a:gs>
            <a:gs pos="100000">
              <a:schemeClr val="accent4">
                <a:lumMod val="20000"/>
                <a:lumOff val="80000"/>
                <a:alpha val="50000"/>
              </a:schemeClr>
            </a:gs>
          </a:gsLst>
          <a:lin ang="5400000" scaled="1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48;p9">
            <a:extLst>
              <a:ext uri="{FF2B5EF4-FFF2-40B4-BE49-F238E27FC236}">
                <a16:creationId xmlns:a16="http://schemas.microsoft.com/office/drawing/2014/main" id="{D3201DFE-6E9C-2A4F-9923-F4D07E5552A7}"/>
              </a:ext>
            </a:extLst>
          </p:cNvPr>
          <p:cNvSpPr/>
          <p:nvPr/>
        </p:nvSpPr>
        <p:spPr>
          <a:xfrm>
            <a:off x="1084362" y="1825091"/>
            <a:ext cx="8136756" cy="564668"/>
          </a:xfrm>
          <a:prstGeom prst="rect">
            <a:avLst/>
          </a:prstGeom>
          <a:solidFill>
            <a:schemeClr val="accent4">
              <a:lumMod val="20000"/>
              <a:lumOff val="80000"/>
              <a:alpha val="74117"/>
            </a:schemeClr>
          </a:solidFill>
          <a:ln>
            <a:noFill/>
          </a:ln>
          <a:effectLst>
            <a:outerShdw blurRad="57150" dist="19050" dir="5400000" algn="bl" rotWithShape="0">
              <a:schemeClr val="lt1">
                <a:alpha val="22352"/>
              </a:schemeClr>
            </a:outerShdw>
          </a:effectLst>
        </p:spPr>
        <p:txBody>
          <a:bodyPr spcFirstLastPara="1" wrap="square" lIns="648000" tIns="0" rIns="0" bIns="2520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Dream Orphans" panose="02000400000000000000" pitchFamily="2" charset="77"/>
              <a:sym typeface="Arial"/>
            </a:endParaRPr>
          </a:p>
          <a:p>
            <a:pPr marL="896938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" sz="2000" b="1" dirty="0">
                <a:solidFill>
                  <a:srgbClr val="FFC000"/>
                </a:solidFill>
                <a:latin typeface="Dream Orphans" panose="02000400000000000000" pitchFamily="2" charset="77"/>
              </a:rPr>
              <a:t>Ready2</a:t>
            </a:r>
            <a:r>
              <a:rPr lang="en" sz="2000" b="1" baseline="30000" dirty="0">
                <a:solidFill>
                  <a:srgbClr val="FFC000"/>
                </a:solidFill>
                <a:latin typeface="Dream Orphans" panose="02000400000000000000" pitchFamily="2" charset="77"/>
              </a:rPr>
              <a:t>®</a:t>
            </a:r>
            <a:r>
              <a:rPr lang="en" sz="20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Dream Orphans" panose="02000400000000000000" pitchFamily="2" charset="77"/>
                <a:sym typeface="Arial"/>
              </a:rPr>
              <a:t>Entrepreneur Program for Entrepreneurs</a:t>
            </a:r>
            <a:endParaRPr sz="2000" b="0" i="0" u="none" strike="noStrike" cap="none" dirty="0">
              <a:solidFill>
                <a:schemeClr val="accent6">
                  <a:lumMod val="50000"/>
                </a:schemeClr>
              </a:solidFill>
              <a:latin typeface="Dream Orphans" panose="02000400000000000000" pitchFamily="2" charset="77"/>
              <a:sym typeface="Arial"/>
            </a:endParaRPr>
          </a:p>
        </p:txBody>
      </p:sp>
      <p:sp>
        <p:nvSpPr>
          <p:cNvPr id="3" name="Google Shape;104;p15">
            <a:extLst>
              <a:ext uri="{FF2B5EF4-FFF2-40B4-BE49-F238E27FC236}">
                <a16:creationId xmlns:a16="http://schemas.microsoft.com/office/drawing/2014/main" id="{6AEDA2E7-AA83-0143-AB88-840903C10563}"/>
              </a:ext>
            </a:extLst>
          </p:cNvPr>
          <p:cNvSpPr txBox="1">
            <a:spLocks/>
          </p:cNvSpPr>
          <p:nvPr/>
        </p:nvSpPr>
        <p:spPr>
          <a:xfrm>
            <a:off x="1084364" y="763277"/>
            <a:ext cx="9854508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Dream Orphans" panose="02000400000000000000" pitchFamily="2" charset="77"/>
                <a:ea typeface="Dream Orphans" panose="02000400000000000000" pitchFamily="2" charset="7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200"/>
            </a:pPr>
            <a:r>
              <a:rPr lang="en" sz="3200" b="1" dirty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Ready2</a:t>
            </a:r>
            <a:r>
              <a:rPr lang="en" sz="3200" b="1" dirty="0">
                <a:solidFill>
                  <a:srgbClr val="1C405D"/>
                </a:solidFill>
                <a:ea typeface="Calibri"/>
                <a:cs typeface="Calibri"/>
                <a:sym typeface="Calibri"/>
              </a:rPr>
              <a:t>...Programs – Portfolio</a:t>
            </a:r>
            <a:endParaRPr lang="en" b="1" dirty="0"/>
          </a:p>
        </p:txBody>
      </p:sp>
      <p:sp>
        <p:nvSpPr>
          <p:cNvPr id="5" name="Google Shape;30;p5">
            <a:extLst>
              <a:ext uri="{FF2B5EF4-FFF2-40B4-BE49-F238E27FC236}">
                <a16:creationId xmlns:a16="http://schemas.microsoft.com/office/drawing/2014/main" id="{15362EBA-260F-A940-A8BD-049D9EE82184}"/>
              </a:ext>
            </a:extLst>
          </p:cNvPr>
          <p:cNvSpPr/>
          <p:nvPr/>
        </p:nvSpPr>
        <p:spPr>
          <a:xfrm>
            <a:off x="1084363" y="1572291"/>
            <a:ext cx="2044800" cy="13769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49;p9">
            <a:extLst>
              <a:ext uri="{FF2B5EF4-FFF2-40B4-BE49-F238E27FC236}">
                <a16:creationId xmlns:a16="http://schemas.microsoft.com/office/drawing/2014/main" id="{8EFFD83D-B1F2-C44E-A866-CDE32DC48A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267" r="19375"/>
          <a:stretch/>
        </p:blipFill>
        <p:spPr>
          <a:xfrm>
            <a:off x="1110586" y="1867039"/>
            <a:ext cx="1213973" cy="49940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48;p9">
            <a:extLst>
              <a:ext uri="{FF2B5EF4-FFF2-40B4-BE49-F238E27FC236}">
                <a16:creationId xmlns:a16="http://schemas.microsoft.com/office/drawing/2014/main" id="{844B0E18-AE4E-EF4A-9440-C63E29B6430D}"/>
              </a:ext>
            </a:extLst>
          </p:cNvPr>
          <p:cNvSpPr/>
          <p:nvPr/>
        </p:nvSpPr>
        <p:spPr>
          <a:xfrm>
            <a:off x="1084362" y="2504860"/>
            <a:ext cx="8136756" cy="564668"/>
          </a:xfrm>
          <a:prstGeom prst="rect">
            <a:avLst/>
          </a:prstGeom>
          <a:solidFill>
            <a:schemeClr val="accent4">
              <a:lumMod val="20000"/>
              <a:lumOff val="80000"/>
              <a:alpha val="74117"/>
            </a:schemeClr>
          </a:solidFill>
          <a:ln>
            <a:noFill/>
          </a:ln>
          <a:effectLst>
            <a:outerShdw blurRad="57150" dist="19050" dir="5400000" algn="bl" rotWithShape="0">
              <a:schemeClr val="lt1">
                <a:alpha val="22352"/>
              </a:schemeClr>
            </a:outerShdw>
          </a:effectLst>
        </p:spPr>
        <p:txBody>
          <a:bodyPr spcFirstLastPara="1" wrap="square" lIns="648000" tIns="0" rIns="0" bIns="2520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Dream Orphans" panose="02000400000000000000" pitchFamily="2" charset="77"/>
              <a:sym typeface="Arial"/>
            </a:endParaRPr>
          </a:p>
          <a:p>
            <a:pPr marL="896938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" sz="2000" b="1" dirty="0">
                <a:solidFill>
                  <a:srgbClr val="FFC000"/>
                </a:solidFill>
                <a:latin typeface="Dream Orphans" panose="02000400000000000000" pitchFamily="2" charset="77"/>
              </a:rPr>
              <a:t>Ready2</a:t>
            </a:r>
            <a:r>
              <a:rPr lang="en" sz="2000" b="1" baseline="30000" dirty="0">
                <a:solidFill>
                  <a:srgbClr val="FFC000"/>
                </a:solidFill>
                <a:latin typeface="Dream Orphans" panose="02000400000000000000" pitchFamily="2" charset="77"/>
              </a:rPr>
              <a:t>®</a:t>
            </a:r>
            <a:r>
              <a:rPr lang="en" sz="20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Dream Orphans" panose="02000400000000000000" pitchFamily="2" charset="77"/>
                <a:sym typeface="Arial"/>
              </a:rPr>
              <a:t>InnoVest Program for Investors</a:t>
            </a:r>
            <a:endParaRPr sz="2000" b="0" i="0" u="none" strike="noStrike" cap="none" dirty="0">
              <a:solidFill>
                <a:schemeClr val="accent6">
                  <a:lumMod val="50000"/>
                </a:schemeClr>
              </a:solidFill>
              <a:latin typeface="Dream Orphans" panose="02000400000000000000" pitchFamily="2" charset="77"/>
              <a:sym typeface="Arial"/>
            </a:endParaRPr>
          </a:p>
        </p:txBody>
      </p:sp>
      <p:pic>
        <p:nvPicPr>
          <p:cNvPr id="6" name="Picture 5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485F42AE-D0CC-8E4B-B4E9-AF972BE5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82" t="347" r="17939"/>
          <a:stretch/>
        </p:blipFill>
        <p:spPr>
          <a:xfrm>
            <a:off x="1110586" y="2525769"/>
            <a:ext cx="1215255" cy="564669"/>
          </a:xfrm>
          <a:prstGeom prst="rect">
            <a:avLst/>
          </a:prstGeom>
        </p:spPr>
      </p:pic>
      <p:sp>
        <p:nvSpPr>
          <p:cNvPr id="17" name="Google Shape;48;p9">
            <a:extLst>
              <a:ext uri="{FF2B5EF4-FFF2-40B4-BE49-F238E27FC236}">
                <a16:creationId xmlns:a16="http://schemas.microsoft.com/office/drawing/2014/main" id="{1D6CBCBA-4763-8B42-90E4-BA44BB8CF1DD}"/>
              </a:ext>
            </a:extLst>
          </p:cNvPr>
          <p:cNvSpPr/>
          <p:nvPr/>
        </p:nvSpPr>
        <p:spPr>
          <a:xfrm>
            <a:off x="1084362" y="3223805"/>
            <a:ext cx="8136756" cy="564668"/>
          </a:xfrm>
          <a:prstGeom prst="rect">
            <a:avLst/>
          </a:prstGeom>
          <a:solidFill>
            <a:schemeClr val="accent4">
              <a:lumMod val="20000"/>
              <a:lumOff val="80000"/>
              <a:alpha val="74117"/>
            </a:schemeClr>
          </a:solidFill>
          <a:ln>
            <a:noFill/>
          </a:ln>
          <a:effectLst>
            <a:outerShdw blurRad="57150" dist="19050" dir="5400000" algn="bl" rotWithShape="0">
              <a:schemeClr val="lt1">
                <a:alpha val="22352"/>
              </a:schemeClr>
            </a:outerShdw>
          </a:effectLst>
        </p:spPr>
        <p:txBody>
          <a:bodyPr spcFirstLastPara="1" wrap="square" lIns="648000" tIns="0" rIns="0" bIns="2520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Dream Orphans" panose="02000400000000000000" pitchFamily="2" charset="77"/>
              <a:sym typeface="Arial"/>
            </a:endParaRPr>
          </a:p>
          <a:p>
            <a:pPr marL="896938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" sz="2000" b="1" dirty="0">
                <a:solidFill>
                  <a:srgbClr val="FFC000"/>
                </a:solidFill>
                <a:latin typeface="Dream Orphans" panose="02000400000000000000" pitchFamily="2" charset="77"/>
              </a:rPr>
              <a:t>Ready2</a:t>
            </a:r>
            <a:r>
              <a:rPr lang="en" sz="2000" b="1" baseline="30000" dirty="0">
                <a:solidFill>
                  <a:srgbClr val="FFC000"/>
                </a:solidFill>
                <a:latin typeface="Dream Orphans" panose="02000400000000000000" pitchFamily="2" charset="77"/>
              </a:rPr>
              <a:t>®</a:t>
            </a:r>
            <a:r>
              <a:rPr lang="en" sz="20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Dream Orphans" panose="02000400000000000000" pitchFamily="2" charset="77"/>
                <a:sym typeface="Arial"/>
              </a:rPr>
              <a:t>InnoEntry Program for Potential Entrepreneurs</a:t>
            </a:r>
            <a:endParaRPr sz="2000" b="0" i="0" u="none" strike="noStrike" cap="none" dirty="0">
              <a:solidFill>
                <a:schemeClr val="accent6">
                  <a:lumMod val="50000"/>
                </a:schemeClr>
              </a:solidFill>
              <a:latin typeface="Dream Orphans" panose="02000400000000000000" pitchFamily="2" charset="77"/>
              <a:sym typeface="Arial"/>
            </a:endParaRPr>
          </a:p>
        </p:txBody>
      </p:sp>
      <p:pic>
        <p:nvPicPr>
          <p:cNvPr id="8" name="Picture 7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0B29D568-D7B5-6E4C-8769-F561AD5DE0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103" t="329" r="23517"/>
          <a:stretch/>
        </p:blipFill>
        <p:spPr>
          <a:xfrm>
            <a:off x="1084362" y="3223806"/>
            <a:ext cx="1240197" cy="564668"/>
          </a:xfrm>
          <a:prstGeom prst="rect">
            <a:avLst/>
          </a:prstGeom>
        </p:spPr>
      </p:pic>
      <p:sp>
        <p:nvSpPr>
          <p:cNvPr id="19" name="Google Shape;48;p9">
            <a:extLst>
              <a:ext uri="{FF2B5EF4-FFF2-40B4-BE49-F238E27FC236}">
                <a16:creationId xmlns:a16="http://schemas.microsoft.com/office/drawing/2014/main" id="{330186FD-00D8-3E4C-9CE0-409781E855BC}"/>
              </a:ext>
            </a:extLst>
          </p:cNvPr>
          <p:cNvSpPr/>
          <p:nvPr/>
        </p:nvSpPr>
        <p:spPr>
          <a:xfrm>
            <a:off x="1084362" y="3903574"/>
            <a:ext cx="8136756" cy="564668"/>
          </a:xfrm>
          <a:prstGeom prst="rect">
            <a:avLst/>
          </a:prstGeom>
          <a:solidFill>
            <a:schemeClr val="accent4">
              <a:lumMod val="20000"/>
              <a:lumOff val="80000"/>
              <a:alpha val="74117"/>
            </a:schemeClr>
          </a:solidFill>
          <a:ln>
            <a:noFill/>
          </a:ln>
          <a:effectLst>
            <a:outerShdw blurRad="57150" dist="19050" dir="5400000" algn="bl" rotWithShape="0">
              <a:schemeClr val="lt1">
                <a:alpha val="22352"/>
              </a:schemeClr>
            </a:outerShdw>
          </a:effectLst>
        </p:spPr>
        <p:txBody>
          <a:bodyPr spcFirstLastPara="1" wrap="square" lIns="648000" tIns="0" rIns="0" bIns="2520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Dream Orphans" panose="02000400000000000000" pitchFamily="2" charset="77"/>
              <a:sym typeface="Arial"/>
            </a:endParaRPr>
          </a:p>
          <a:p>
            <a:pPr marL="896938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" sz="2000" b="1" dirty="0">
                <a:solidFill>
                  <a:srgbClr val="FFC000"/>
                </a:solidFill>
                <a:latin typeface="Dream Orphans" panose="02000400000000000000" pitchFamily="2" charset="77"/>
              </a:rPr>
              <a:t>Ready2</a:t>
            </a:r>
            <a:r>
              <a:rPr lang="en" sz="2000" b="1" baseline="30000" dirty="0">
                <a:solidFill>
                  <a:srgbClr val="FFC000"/>
                </a:solidFill>
                <a:latin typeface="Dream Orphans" panose="02000400000000000000" pitchFamily="2" charset="77"/>
              </a:rPr>
              <a:t>®</a:t>
            </a:r>
            <a:r>
              <a:rPr lang="en" sz="20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Dream Orphans" panose="02000400000000000000" pitchFamily="2" charset="77"/>
                <a:sym typeface="Arial"/>
              </a:rPr>
              <a:t>Intrapreneur Program for Leaders/Intrapreneurs</a:t>
            </a:r>
            <a:endParaRPr sz="2000" b="0" i="0" u="none" strike="noStrike" cap="none" dirty="0">
              <a:solidFill>
                <a:schemeClr val="accent6">
                  <a:lumMod val="50000"/>
                </a:schemeClr>
              </a:solidFill>
              <a:latin typeface="Dream Orphans" panose="02000400000000000000" pitchFamily="2" charset="77"/>
              <a:sym typeface="Arial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31AF409D-D818-994A-99B4-B3B4620CCB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338" t="2514" r="21615" b="-1"/>
          <a:stretch/>
        </p:blipFill>
        <p:spPr>
          <a:xfrm>
            <a:off x="1084361" y="3885915"/>
            <a:ext cx="1240197" cy="59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95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  <a:alpha val="50000"/>
              </a:schemeClr>
            </a:gs>
            <a:gs pos="50000">
              <a:schemeClr val="accent4">
                <a:lumMod val="60000"/>
                <a:lumOff val="40000"/>
                <a:alpha val="50000"/>
              </a:schemeClr>
            </a:gs>
            <a:gs pos="26000">
              <a:schemeClr val="accent4">
                <a:lumMod val="75000"/>
                <a:alpha val="50000"/>
              </a:schemeClr>
            </a:gs>
            <a:gs pos="75000">
              <a:schemeClr val="accent4">
                <a:lumMod val="40000"/>
                <a:lumOff val="60000"/>
                <a:alpha val="50000"/>
              </a:schemeClr>
            </a:gs>
            <a:gs pos="100000">
              <a:schemeClr val="accent4">
                <a:lumMod val="20000"/>
                <a:lumOff val="80000"/>
                <a:alpha val="50000"/>
              </a:schemeClr>
            </a:gs>
          </a:gsLst>
          <a:lin ang="5400000" scaled="1"/>
        </a:gra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0" y="4491173"/>
            <a:ext cx="12192000" cy="1099200"/>
          </a:xfrm>
          <a:prstGeom prst="rect">
            <a:avLst/>
          </a:prstGeom>
          <a:solidFill>
            <a:schemeClr val="accent6">
              <a:lumMod val="50000"/>
              <a:alpha val="74117"/>
            </a:schemeClr>
          </a:solidFill>
          <a:ln>
            <a:noFill/>
          </a:ln>
          <a:effectLst>
            <a:outerShdw blurRad="57150" dist="19050" dir="5400000" algn="bl" rotWithShape="0">
              <a:schemeClr val="lt1">
                <a:alpha val="22352"/>
              </a:schemeClr>
            </a:outerShdw>
          </a:effectLst>
        </p:spPr>
        <p:txBody>
          <a:bodyPr spcFirstLastPara="1" wrap="square" lIns="648000" tIns="0" rIns="0" bIns="2520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Dream Orphans" panose="02000400000000000000" pitchFamily="2" charset="77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" sz="4000" b="1" dirty="0">
                <a:solidFill>
                  <a:srgbClr val="FFC000"/>
                </a:solidFill>
                <a:latin typeface="Dream Orphans" panose="02000400000000000000" pitchFamily="2" charset="77"/>
              </a:rPr>
              <a:t>Ready2</a:t>
            </a:r>
            <a:r>
              <a:rPr lang="en" sz="4000" b="1" baseline="30000" dirty="0">
                <a:solidFill>
                  <a:srgbClr val="FFC000"/>
                </a:solidFill>
                <a:latin typeface="Dream Orphans" panose="02000400000000000000" pitchFamily="2" charset="77"/>
              </a:rPr>
              <a:t>®</a:t>
            </a:r>
            <a:r>
              <a:rPr lang="en" sz="4000" b="1" i="0" u="none" strike="noStrike" cap="none" dirty="0">
                <a:solidFill>
                  <a:schemeClr val="lt1"/>
                </a:solidFill>
                <a:latin typeface="Dream Orphans" panose="02000400000000000000" pitchFamily="2" charset="77"/>
                <a:sym typeface="Arial"/>
              </a:rPr>
              <a:t>Entrepreneur Program for Entrepreneurs</a:t>
            </a:r>
            <a:endParaRPr sz="1400" b="0" i="0" u="none" strike="noStrike" cap="none" dirty="0">
              <a:solidFill>
                <a:srgbClr val="000000"/>
              </a:solidFill>
              <a:latin typeface="Dream Orphans" panose="02000400000000000000" pitchFamily="2" charset="77"/>
              <a:sym typeface="Arial"/>
            </a:endParaRPr>
          </a:p>
        </p:txBody>
      </p:sp>
      <p:pic>
        <p:nvPicPr>
          <p:cNvPr id="3" name="Picture 2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35D1FEEA-240A-1B41-8588-E0400F1832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82" t="347" r="17939"/>
          <a:stretch/>
        </p:blipFill>
        <p:spPr>
          <a:xfrm>
            <a:off x="6253682" y="907089"/>
            <a:ext cx="2096584" cy="974179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3ED947C8-BF19-6D49-B5CC-F226F104B4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38" t="2514" r="21615" b="-1"/>
          <a:stretch/>
        </p:blipFill>
        <p:spPr>
          <a:xfrm>
            <a:off x="8985346" y="1414234"/>
            <a:ext cx="2096584" cy="1014291"/>
          </a:xfrm>
          <a:prstGeom prst="rect">
            <a:avLst/>
          </a:prstGeom>
        </p:spPr>
      </p:pic>
      <p:pic>
        <p:nvPicPr>
          <p:cNvPr id="13" name="Picture 12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904E93AD-9B4F-1A43-B013-EFB349D5EC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103" t="329" r="23517"/>
          <a:stretch/>
        </p:blipFill>
        <p:spPr>
          <a:xfrm>
            <a:off x="3599135" y="1575411"/>
            <a:ext cx="2019467" cy="1014291"/>
          </a:xfrm>
          <a:prstGeom prst="rect">
            <a:avLst/>
          </a:prstGeom>
        </p:spPr>
      </p:pic>
      <p:pic>
        <p:nvPicPr>
          <p:cNvPr id="14" name="Google Shape;49;p9">
            <a:extLst>
              <a:ext uri="{FF2B5EF4-FFF2-40B4-BE49-F238E27FC236}">
                <a16:creationId xmlns:a16="http://schemas.microsoft.com/office/drawing/2014/main" id="{54F950F2-C561-C74B-9748-A9C9AA5E421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3267" r="19375"/>
          <a:stretch/>
        </p:blipFill>
        <p:spPr>
          <a:xfrm>
            <a:off x="1110070" y="907089"/>
            <a:ext cx="2238310" cy="1014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1039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  <a:alpha val="50000"/>
              </a:schemeClr>
            </a:gs>
            <a:gs pos="50000">
              <a:schemeClr val="accent4">
                <a:lumMod val="60000"/>
                <a:lumOff val="40000"/>
                <a:alpha val="50000"/>
              </a:schemeClr>
            </a:gs>
            <a:gs pos="26000">
              <a:schemeClr val="accent4">
                <a:lumMod val="75000"/>
                <a:alpha val="50000"/>
              </a:schemeClr>
            </a:gs>
            <a:gs pos="75000">
              <a:schemeClr val="accent4">
                <a:lumMod val="40000"/>
                <a:lumOff val="60000"/>
                <a:alpha val="50000"/>
              </a:schemeClr>
            </a:gs>
            <a:gs pos="100000">
              <a:schemeClr val="accent4">
                <a:lumMod val="20000"/>
                <a:lumOff val="80000"/>
                <a:alpha val="50000"/>
              </a:schemeClr>
            </a:gs>
          </a:gsLst>
          <a:lin ang="5400000" scaled="1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04;p15">
            <a:extLst>
              <a:ext uri="{FF2B5EF4-FFF2-40B4-BE49-F238E27FC236}">
                <a16:creationId xmlns:a16="http://schemas.microsoft.com/office/drawing/2014/main" id="{5D7DB80D-DE84-4347-9B1E-630DFFC5B313}"/>
              </a:ext>
            </a:extLst>
          </p:cNvPr>
          <p:cNvSpPr txBox="1">
            <a:spLocks/>
          </p:cNvSpPr>
          <p:nvPr/>
        </p:nvSpPr>
        <p:spPr>
          <a:xfrm>
            <a:off x="3177272" y="763277"/>
            <a:ext cx="7761599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Dream Orphans" panose="02000400000000000000" pitchFamily="2" charset="77"/>
                <a:ea typeface="Dream Orphans" panose="02000400000000000000" pitchFamily="2" charset="7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200"/>
            </a:pPr>
            <a:r>
              <a:rPr lang="en" sz="3200" b="1" dirty="0">
                <a:solidFill>
                  <a:srgbClr val="1C405D"/>
                </a:solidFill>
                <a:ea typeface="Calibri"/>
                <a:cs typeface="Calibri"/>
                <a:sym typeface="Calibri"/>
              </a:rPr>
              <a:t>Ignite Program – Objective and Goals</a:t>
            </a:r>
            <a:endParaRPr lang="en" b="1" dirty="0"/>
          </a:p>
        </p:txBody>
      </p:sp>
      <p:pic>
        <p:nvPicPr>
          <p:cNvPr id="28" name="Google Shape;105;p15">
            <a:extLst>
              <a:ext uri="{FF2B5EF4-FFF2-40B4-BE49-F238E27FC236}">
                <a16:creationId xmlns:a16="http://schemas.microsoft.com/office/drawing/2014/main" id="{75C197C6-1C99-0849-B1BE-AC348A0AAF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267" r="19375"/>
          <a:stretch/>
        </p:blipFill>
        <p:spPr>
          <a:xfrm>
            <a:off x="1076025" y="661012"/>
            <a:ext cx="2030732" cy="79899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30;p5">
            <a:extLst>
              <a:ext uri="{FF2B5EF4-FFF2-40B4-BE49-F238E27FC236}">
                <a16:creationId xmlns:a16="http://schemas.microsoft.com/office/drawing/2014/main" id="{02839E10-9551-074B-9560-67171DF86350}"/>
              </a:ext>
            </a:extLst>
          </p:cNvPr>
          <p:cNvSpPr/>
          <p:nvPr/>
        </p:nvSpPr>
        <p:spPr>
          <a:xfrm>
            <a:off x="1084363" y="1506189"/>
            <a:ext cx="2044800" cy="13769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3AA1575-0C73-554F-9E7F-5EC54676E5FE}"/>
              </a:ext>
            </a:extLst>
          </p:cNvPr>
          <p:cNvGrpSpPr/>
          <p:nvPr/>
        </p:nvGrpSpPr>
        <p:grpSpPr>
          <a:xfrm>
            <a:off x="3326383" y="1051272"/>
            <a:ext cx="8865617" cy="5242120"/>
            <a:chOff x="3123381" y="1201436"/>
            <a:chExt cx="8865617" cy="5242120"/>
          </a:xfrm>
        </p:grpSpPr>
        <p:sp>
          <p:nvSpPr>
            <p:cNvPr id="31" name="Google Shape;106;p15">
              <a:extLst>
                <a:ext uri="{FF2B5EF4-FFF2-40B4-BE49-F238E27FC236}">
                  <a16:creationId xmlns:a16="http://schemas.microsoft.com/office/drawing/2014/main" id="{ED8C1479-85A6-C142-9739-DEAF319DDE61}"/>
                </a:ext>
              </a:extLst>
            </p:cNvPr>
            <p:cNvSpPr/>
            <p:nvPr/>
          </p:nvSpPr>
          <p:spPr>
            <a:xfrm rot="9180352">
              <a:off x="4046455" y="2810779"/>
              <a:ext cx="2323958" cy="2323958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 cap="flat" cmpd="sng">
              <a:solidFill>
                <a:srgbClr val="595959"/>
              </a:solidFill>
              <a:prstDash val="dash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07;p15">
              <a:extLst>
                <a:ext uri="{FF2B5EF4-FFF2-40B4-BE49-F238E27FC236}">
                  <a16:creationId xmlns:a16="http://schemas.microsoft.com/office/drawing/2014/main" id="{4DF7D562-ECB1-5143-902A-0408D97FAC4A}"/>
                </a:ext>
              </a:extLst>
            </p:cNvPr>
            <p:cNvSpPr/>
            <p:nvPr/>
          </p:nvSpPr>
          <p:spPr>
            <a:xfrm rot="-1067885">
              <a:off x="8618455" y="2567081"/>
              <a:ext cx="2323958" cy="2323958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 cap="flat" cmpd="sng">
              <a:solidFill>
                <a:srgbClr val="595959"/>
              </a:solidFill>
              <a:prstDash val="dash"/>
              <a:round/>
              <a:headEnd type="none" w="sm" len="sm"/>
              <a:tailEnd type="triangl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" name="Google Shape;108;p15">
              <a:extLst>
                <a:ext uri="{FF2B5EF4-FFF2-40B4-BE49-F238E27FC236}">
                  <a16:creationId xmlns:a16="http://schemas.microsoft.com/office/drawing/2014/main" id="{0022418E-F0C2-FC4F-A077-5CFB6A9079F0}"/>
                </a:ext>
              </a:extLst>
            </p:cNvPr>
            <p:cNvGrpSpPr/>
            <p:nvPr/>
          </p:nvGrpSpPr>
          <p:grpSpPr>
            <a:xfrm>
              <a:off x="3123381" y="1201436"/>
              <a:ext cx="4398885" cy="3380831"/>
              <a:chOff x="106358" y="915802"/>
              <a:chExt cx="4398885" cy="3380831"/>
            </a:xfrm>
          </p:grpSpPr>
          <p:sp>
            <p:nvSpPr>
              <p:cNvPr id="34" name="Google Shape;109;p15">
                <a:extLst>
                  <a:ext uri="{FF2B5EF4-FFF2-40B4-BE49-F238E27FC236}">
                    <a16:creationId xmlns:a16="http://schemas.microsoft.com/office/drawing/2014/main" id="{8CF07EC5-65B0-EE4F-8803-E5A095096E8D}"/>
                  </a:ext>
                </a:extLst>
              </p:cNvPr>
              <p:cNvSpPr/>
              <p:nvPr/>
            </p:nvSpPr>
            <p:spPr>
              <a:xfrm rot="-1800000">
                <a:off x="359557" y="2915143"/>
                <a:ext cx="873080" cy="1246736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63" extrusionOk="0">
                    <a:moveTo>
                      <a:pt x="159" y="0"/>
                    </a:moveTo>
                    <a:cubicBezTo>
                      <a:pt x="71" y="0"/>
                      <a:pt x="0" y="59"/>
                      <a:pt x="0" y="131"/>
                    </a:cubicBezTo>
                    <a:cubicBezTo>
                      <a:pt x="0" y="204"/>
                      <a:pt x="71" y="263"/>
                      <a:pt x="159" y="263"/>
                    </a:cubicBezTo>
                    <a:cubicBezTo>
                      <a:pt x="173" y="263"/>
                      <a:pt x="186" y="262"/>
                      <a:pt x="198" y="259"/>
                    </a:cubicBezTo>
                    <a:cubicBezTo>
                      <a:pt x="198" y="203"/>
                      <a:pt x="198" y="203"/>
                      <a:pt x="198" y="203"/>
                    </a:cubicBez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4"/>
                      <a:pt x="198" y="4"/>
                      <a:pt x="198" y="4"/>
                    </a:cubicBezTo>
                    <a:cubicBezTo>
                      <a:pt x="186" y="1"/>
                      <a:pt x="173" y="0"/>
                      <a:pt x="159" y="0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180000" tIns="45700" rIns="91425" bIns="72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0"/>
                  <a:buFont typeface="Arial"/>
                  <a:buNone/>
                </a:pPr>
                <a:r>
                  <a:rPr lang="en" sz="6000" b="1" i="0" u="none" strike="noStrike" cap="none">
                    <a:solidFill>
                      <a:srgbClr val="BBD18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10;p15">
                <a:extLst>
                  <a:ext uri="{FF2B5EF4-FFF2-40B4-BE49-F238E27FC236}">
                    <a16:creationId xmlns:a16="http://schemas.microsoft.com/office/drawing/2014/main" id="{31C20C5B-6015-0E4A-9496-717A52C6130E}"/>
                  </a:ext>
                </a:extLst>
              </p:cNvPr>
              <p:cNvSpPr/>
              <p:nvPr/>
            </p:nvSpPr>
            <p:spPr>
              <a:xfrm rot="-1800000">
                <a:off x="1352288" y="1529943"/>
                <a:ext cx="2917945" cy="1721903"/>
              </a:xfrm>
              <a:custGeom>
                <a:avLst/>
                <a:gdLst/>
                <a:ahLst/>
                <a:cxnLst/>
                <a:rect l="l" t="t" r="r" b="b"/>
                <a:pathLst>
                  <a:path w="569" h="365" extrusionOk="0">
                    <a:moveTo>
                      <a:pt x="213" y="0"/>
                    </a:moveTo>
                    <a:cubicBezTo>
                      <a:pt x="133" y="0"/>
                      <a:pt x="59" y="14"/>
                      <a:pt x="0" y="37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59" y="351"/>
                      <a:pt x="133" y="365"/>
                      <a:pt x="213" y="365"/>
                    </a:cubicBezTo>
                    <a:cubicBezTo>
                      <a:pt x="410" y="365"/>
                      <a:pt x="569" y="283"/>
                      <a:pt x="569" y="182"/>
                    </a:cubicBezTo>
                    <a:cubicBezTo>
                      <a:pt x="569" y="82"/>
                      <a:pt x="410" y="0"/>
                      <a:pt x="213" y="0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504000" tIns="45700" rIns="91425" bIns="72000" anchor="ctr" anchorCtr="0">
                <a:noAutofit/>
              </a:bodyPr>
              <a:lstStyle/>
              <a:p>
                <a:pPr marL="0" marR="0" lvl="0" indent="0" algn="l" rtl="0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" sz="1600" b="1" i="0" u="none" strike="noStrike" cap="none" dirty="0">
                    <a:solidFill>
                      <a:srgbClr val="BBD18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Mature Up Ideas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9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1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Scale-Up Capabilities of the Entrepreneurs, Mentors and Investors through a </a:t>
                </a:r>
                <a:r>
                  <a:rPr lang="en" sz="11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Systematic Readiness Program </a:t>
                </a:r>
                <a:r>
                  <a:rPr lang="en" sz="11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that will help them mature their entrepreneurial ideas and </a:t>
                </a:r>
                <a:r>
                  <a:rPr lang="en" sz="11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</a:t>
                </a:r>
                <a:r>
                  <a:rPr lang="en" sz="11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concepts in order to                                go-to-market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11;p15">
                <a:extLst>
                  <a:ext uri="{FF2B5EF4-FFF2-40B4-BE49-F238E27FC236}">
                    <a16:creationId xmlns:a16="http://schemas.microsoft.com/office/drawing/2014/main" id="{63FDEFAD-9B94-8D4E-900C-B082A9936818}"/>
                  </a:ext>
                </a:extLst>
              </p:cNvPr>
              <p:cNvSpPr txBox="1"/>
              <p:nvPr/>
            </p:nvSpPr>
            <p:spPr>
              <a:xfrm rot="3582132">
                <a:off x="1165041" y="2877374"/>
                <a:ext cx="1087157" cy="33855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" sz="1600" b="1" i="0" u="none" strike="noStrike" cap="none">
                    <a:solidFill>
                      <a:srgbClr val="BBD18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GOAL ONE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7" name="Google Shape;112;p15">
                <a:extLst>
                  <a:ext uri="{FF2B5EF4-FFF2-40B4-BE49-F238E27FC236}">
                    <a16:creationId xmlns:a16="http://schemas.microsoft.com/office/drawing/2014/main" id="{60E137F3-3189-7C42-B800-14CF41A9582D}"/>
                  </a:ext>
                </a:extLst>
              </p:cNvPr>
              <p:cNvCxnSpPr/>
              <p:nvPr/>
            </p:nvCxnSpPr>
            <p:spPr>
              <a:xfrm>
                <a:off x="1602866" y="2482750"/>
                <a:ext cx="509452" cy="8719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BBD187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8" name="Google Shape;113;p15">
              <a:extLst>
                <a:ext uri="{FF2B5EF4-FFF2-40B4-BE49-F238E27FC236}">
                  <a16:creationId xmlns:a16="http://schemas.microsoft.com/office/drawing/2014/main" id="{B33C1AE2-1FEF-044B-A538-CF465113D4F2}"/>
                </a:ext>
              </a:extLst>
            </p:cNvPr>
            <p:cNvSpPr/>
            <p:nvPr/>
          </p:nvSpPr>
          <p:spPr>
            <a:xfrm>
              <a:off x="4134301" y="4475333"/>
              <a:ext cx="99060" cy="9906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14;p15">
              <a:extLst>
                <a:ext uri="{FF2B5EF4-FFF2-40B4-BE49-F238E27FC236}">
                  <a16:creationId xmlns:a16="http://schemas.microsoft.com/office/drawing/2014/main" id="{8CC4E49E-994C-1647-BED5-9E8933DEB856}"/>
                </a:ext>
              </a:extLst>
            </p:cNvPr>
            <p:cNvSpPr/>
            <p:nvPr/>
          </p:nvSpPr>
          <p:spPr>
            <a:xfrm>
              <a:off x="9334741" y="2587156"/>
              <a:ext cx="99060" cy="9906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" name="Google Shape;115;p15">
              <a:extLst>
                <a:ext uri="{FF2B5EF4-FFF2-40B4-BE49-F238E27FC236}">
                  <a16:creationId xmlns:a16="http://schemas.microsoft.com/office/drawing/2014/main" id="{C1069F13-7439-964B-A8CC-C06CE1F8FF3F}"/>
                </a:ext>
              </a:extLst>
            </p:cNvPr>
            <p:cNvGrpSpPr/>
            <p:nvPr/>
          </p:nvGrpSpPr>
          <p:grpSpPr>
            <a:xfrm>
              <a:off x="5399416" y="2042649"/>
              <a:ext cx="4398885" cy="3380831"/>
              <a:chOff x="106358" y="915802"/>
              <a:chExt cx="4398885" cy="3380831"/>
            </a:xfrm>
          </p:grpSpPr>
          <p:sp>
            <p:nvSpPr>
              <p:cNvPr id="41" name="Google Shape;116;p15">
                <a:extLst>
                  <a:ext uri="{FF2B5EF4-FFF2-40B4-BE49-F238E27FC236}">
                    <a16:creationId xmlns:a16="http://schemas.microsoft.com/office/drawing/2014/main" id="{C38F0946-43ED-B448-B8C9-68C5FA89F3EF}"/>
                  </a:ext>
                </a:extLst>
              </p:cNvPr>
              <p:cNvSpPr/>
              <p:nvPr/>
            </p:nvSpPr>
            <p:spPr>
              <a:xfrm rot="-1800000">
                <a:off x="359557" y="2915143"/>
                <a:ext cx="873080" cy="1246736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63" extrusionOk="0">
                    <a:moveTo>
                      <a:pt x="159" y="0"/>
                    </a:moveTo>
                    <a:cubicBezTo>
                      <a:pt x="71" y="0"/>
                      <a:pt x="0" y="59"/>
                      <a:pt x="0" y="131"/>
                    </a:cubicBezTo>
                    <a:cubicBezTo>
                      <a:pt x="0" y="204"/>
                      <a:pt x="71" y="263"/>
                      <a:pt x="159" y="263"/>
                    </a:cubicBezTo>
                    <a:cubicBezTo>
                      <a:pt x="173" y="263"/>
                      <a:pt x="186" y="262"/>
                      <a:pt x="198" y="259"/>
                    </a:cubicBezTo>
                    <a:cubicBezTo>
                      <a:pt x="198" y="203"/>
                      <a:pt x="198" y="203"/>
                      <a:pt x="198" y="203"/>
                    </a:cubicBez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4"/>
                      <a:pt x="198" y="4"/>
                      <a:pt x="198" y="4"/>
                    </a:cubicBezTo>
                    <a:cubicBezTo>
                      <a:pt x="186" y="1"/>
                      <a:pt x="173" y="0"/>
                      <a:pt x="159" y="0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180000" tIns="45700" rIns="91425" bIns="72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0"/>
                  <a:buFont typeface="Arial"/>
                  <a:buNone/>
                </a:pPr>
                <a:r>
                  <a:rPr lang="en" sz="6000" b="1" i="0" u="none" strike="noStrike" cap="none">
                    <a:solidFill>
                      <a:srgbClr val="E9785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117;p15">
                <a:extLst>
                  <a:ext uri="{FF2B5EF4-FFF2-40B4-BE49-F238E27FC236}">
                    <a16:creationId xmlns:a16="http://schemas.microsoft.com/office/drawing/2014/main" id="{29707E1E-61D7-9545-97BE-A1F625D68629}"/>
                  </a:ext>
                </a:extLst>
              </p:cNvPr>
              <p:cNvSpPr/>
              <p:nvPr/>
            </p:nvSpPr>
            <p:spPr>
              <a:xfrm rot="-1800000">
                <a:off x="1352288" y="1529943"/>
                <a:ext cx="2917945" cy="1721903"/>
              </a:xfrm>
              <a:custGeom>
                <a:avLst/>
                <a:gdLst/>
                <a:ahLst/>
                <a:cxnLst/>
                <a:rect l="l" t="t" r="r" b="b"/>
                <a:pathLst>
                  <a:path w="569" h="365" extrusionOk="0">
                    <a:moveTo>
                      <a:pt x="213" y="0"/>
                    </a:moveTo>
                    <a:cubicBezTo>
                      <a:pt x="133" y="0"/>
                      <a:pt x="59" y="14"/>
                      <a:pt x="0" y="37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59" y="351"/>
                      <a:pt x="133" y="365"/>
                      <a:pt x="213" y="365"/>
                    </a:cubicBezTo>
                    <a:cubicBezTo>
                      <a:pt x="410" y="365"/>
                      <a:pt x="569" y="283"/>
                      <a:pt x="569" y="182"/>
                    </a:cubicBezTo>
                    <a:cubicBezTo>
                      <a:pt x="569" y="82"/>
                      <a:pt x="410" y="0"/>
                      <a:pt x="213" y="0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504000" tIns="45700" rIns="91425" bIns="72000" anchor="ctr" anchorCtr="0">
                <a:noAutofit/>
              </a:bodyPr>
              <a:lstStyle/>
              <a:p>
                <a:pPr marL="0" marR="0" lvl="0" indent="0" algn="l" rtl="0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" sz="1600" b="1" i="0" u="none" strike="noStrike" cap="none" dirty="0">
                    <a:solidFill>
                      <a:srgbClr val="E9785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Access to Funds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9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1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Increase </a:t>
                </a:r>
                <a:r>
                  <a:rPr lang="en" sz="11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visibility</a:t>
                </a:r>
                <a:r>
                  <a:rPr lang="en" sz="11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of Entrepreneurs and their ideas/concepts, equip them with the right tools and attitude so that they can ‘connect’ with the Investors and get </a:t>
                </a:r>
                <a:r>
                  <a:rPr lang="en" sz="11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funding </a:t>
                </a:r>
                <a:r>
                  <a:rPr lang="en" sz="11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as found appropriate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118;p15">
                <a:extLst>
                  <a:ext uri="{FF2B5EF4-FFF2-40B4-BE49-F238E27FC236}">
                    <a16:creationId xmlns:a16="http://schemas.microsoft.com/office/drawing/2014/main" id="{3CB7EFB7-6CEE-DB4A-A10F-81FEA47A123C}"/>
                  </a:ext>
                </a:extLst>
              </p:cNvPr>
              <p:cNvSpPr txBox="1"/>
              <p:nvPr/>
            </p:nvSpPr>
            <p:spPr>
              <a:xfrm rot="3582132">
                <a:off x="1138592" y="2877374"/>
                <a:ext cx="1140056" cy="33855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" sz="1600" b="1" i="0" u="none" strike="noStrike" cap="none">
                    <a:solidFill>
                      <a:srgbClr val="E9785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GOAL TWO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4" name="Google Shape;119;p15">
                <a:extLst>
                  <a:ext uri="{FF2B5EF4-FFF2-40B4-BE49-F238E27FC236}">
                    <a16:creationId xmlns:a16="http://schemas.microsoft.com/office/drawing/2014/main" id="{E21AD857-5E05-1143-BC1F-4C24A5D80612}"/>
                  </a:ext>
                </a:extLst>
              </p:cNvPr>
              <p:cNvCxnSpPr/>
              <p:nvPr/>
            </p:nvCxnSpPr>
            <p:spPr>
              <a:xfrm>
                <a:off x="1602866" y="2482750"/>
                <a:ext cx="509452" cy="8719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E97853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5" name="Google Shape;120;p15">
              <a:extLst>
                <a:ext uri="{FF2B5EF4-FFF2-40B4-BE49-F238E27FC236}">
                  <a16:creationId xmlns:a16="http://schemas.microsoft.com/office/drawing/2014/main" id="{1024D10F-5237-5D42-8C7D-014FC0B52B65}"/>
                </a:ext>
              </a:extLst>
            </p:cNvPr>
            <p:cNvGrpSpPr/>
            <p:nvPr/>
          </p:nvGrpSpPr>
          <p:grpSpPr>
            <a:xfrm>
              <a:off x="7590113" y="3062725"/>
              <a:ext cx="4398885" cy="3380831"/>
              <a:chOff x="106358" y="915802"/>
              <a:chExt cx="4398885" cy="3380831"/>
            </a:xfrm>
          </p:grpSpPr>
          <p:sp>
            <p:nvSpPr>
              <p:cNvPr id="46" name="Google Shape;121;p15">
                <a:extLst>
                  <a:ext uri="{FF2B5EF4-FFF2-40B4-BE49-F238E27FC236}">
                    <a16:creationId xmlns:a16="http://schemas.microsoft.com/office/drawing/2014/main" id="{040C751A-A386-E34D-AADB-ADAF50CF84C8}"/>
                  </a:ext>
                </a:extLst>
              </p:cNvPr>
              <p:cNvSpPr/>
              <p:nvPr/>
            </p:nvSpPr>
            <p:spPr>
              <a:xfrm rot="-1800000">
                <a:off x="359557" y="2915143"/>
                <a:ext cx="873080" cy="1246736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63" extrusionOk="0">
                    <a:moveTo>
                      <a:pt x="159" y="0"/>
                    </a:moveTo>
                    <a:cubicBezTo>
                      <a:pt x="71" y="0"/>
                      <a:pt x="0" y="59"/>
                      <a:pt x="0" y="131"/>
                    </a:cubicBezTo>
                    <a:cubicBezTo>
                      <a:pt x="0" y="204"/>
                      <a:pt x="71" y="263"/>
                      <a:pt x="159" y="263"/>
                    </a:cubicBezTo>
                    <a:cubicBezTo>
                      <a:pt x="173" y="263"/>
                      <a:pt x="186" y="262"/>
                      <a:pt x="198" y="259"/>
                    </a:cubicBezTo>
                    <a:cubicBezTo>
                      <a:pt x="198" y="203"/>
                      <a:pt x="198" y="203"/>
                      <a:pt x="198" y="203"/>
                    </a:cubicBez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4"/>
                      <a:pt x="198" y="4"/>
                      <a:pt x="198" y="4"/>
                    </a:cubicBezTo>
                    <a:cubicBezTo>
                      <a:pt x="186" y="1"/>
                      <a:pt x="173" y="0"/>
                      <a:pt x="159" y="0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180000" tIns="45700" rIns="91425" bIns="72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0"/>
                  <a:buFont typeface="Arial"/>
                  <a:buNone/>
                </a:pPr>
                <a:r>
                  <a:rPr lang="en" sz="6000" b="1" i="0" u="none" strike="noStrike" cap="none">
                    <a:solidFill>
                      <a:srgbClr val="83B3D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22;p15">
                <a:extLst>
                  <a:ext uri="{FF2B5EF4-FFF2-40B4-BE49-F238E27FC236}">
                    <a16:creationId xmlns:a16="http://schemas.microsoft.com/office/drawing/2014/main" id="{4C062FC0-5124-664A-908C-04B927F2F499}"/>
                  </a:ext>
                </a:extLst>
              </p:cNvPr>
              <p:cNvSpPr/>
              <p:nvPr/>
            </p:nvSpPr>
            <p:spPr>
              <a:xfrm rot="-1800000">
                <a:off x="1352288" y="1529943"/>
                <a:ext cx="2917945" cy="1721903"/>
              </a:xfrm>
              <a:custGeom>
                <a:avLst/>
                <a:gdLst/>
                <a:ahLst/>
                <a:cxnLst/>
                <a:rect l="l" t="t" r="r" b="b"/>
                <a:pathLst>
                  <a:path w="569" h="365" extrusionOk="0">
                    <a:moveTo>
                      <a:pt x="213" y="0"/>
                    </a:moveTo>
                    <a:cubicBezTo>
                      <a:pt x="133" y="0"/>
                      <a:pt x="59" y="14"/>
                      <a:pt x="0" y="37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59" y="351"/>
                      <a:pt x="133" y="365"/>
                      <a:pt x="213" y="365"/>
                    </a:cubicBezTo>
                    <a:cubicBezTo>
                      <a:pt x="410" y="365"/>
                      <a:pt x="569" y="283"/>
                      <a:pt x="569" y="182"/>
                    </a:cubicBezTo>
                    <a:cubicBezTo>
                      <a:pt x="569" y="82"/>
                      <a:pt x="410" y="0"/>
                      <a:pt x="213" y="0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504000" tIns="45700" rIns="91425" bIns="72000" anchor="ctr" anchorCtr="0">
                <a:noAutofit/>
              </a:bodyPr>
              <a:lstStyle/>
              <a:p>
                <a:pPr marL="0" marR="0" lvl="0" indent="0" algn="l" rtl="0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" sz="1600" b="1" i="0" u="none" strike="noStrike" cap="none" dirty="0">
                    <a:solidFill>
                      <a:srgbClr val="83B3D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Strengthen Ecosystem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9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1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Get all parties together that would nurture an ecosystem of entrepreneurship, and ensure growth of a </a:t>
                </a:r>
                <a:r>
                  <a:rPr lang="en" sz="11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robust and sustainable ecosystem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23;p15">
                <a:extLst>
                  <a:ext uri="{FF2B5EF4-FFF2-40B4-BE49-F238E27FC236}">
                    <a16:creationId xmlns:a16="http://schemas.microsoft.com/office/drawing/2014/main" id="{AE40554E-511E-944B-9AE7-7E6A279FF0DC}"/>
                  </a:ext>
                </a:extLst>
              </p:cNvPr>
              <p:cNvSpPr txBox="1"/>
              <p:nvPr/>
            </p:nvSpPr>
            <p:spPr>
              <a:xfrm rot="3582132">
                <a:off x="1079281" y="2877374"/>
                <a:ext cx="1258678" cy="33855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" sz="1600" b="1" i="0" u="none" strike="noStrike" cap="none">
                    <a:solidFill>
                      <a:srgbClr val="83B3D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GOAL THREE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9" name="Google Shape;124;p15">
                <a:extLst>
                  <a:ext uri="{FF2B5EF4-FFF2-40B4-BE49-F238E27FC236}">
                    <a16:creationId xmlns:a16="http://schemas.microsoft.com/office/drawing/2014/main" id="{D56F2A28-1AF3-4745-A1B5-5C419A6BD26B}"/>
                  </a:ext>
                </a:extLst>
              </p:cNvPr>
              <p:cNvCxnSpPr/>
              <p:nvPr/>
            </p:nvCxnSpPr>
            <p:spPr>
              <a:xfrm>
                <a:off x="1602866" y="2482750"/>
                <a:ext cx="509452" cy="8719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47EB8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51" name="Google Shape;125;p15">
            <a:extLst>
              <a:ext uri="{FF2B5EF4-FFF2-40B4-BE49-F238E27FC236}">
                <a16:creationId xmlns:a16="http://schemas.microsoft.com/office/drawing/2014/main" id="{C6695CDD-A769-3944-9FB6-31E254E8387E}"/>
              </a:ext>
            </a:extLst>
          </p:cNvPr>
          <p:cNvSpPr txBox="1"/>
          <p:nvPr/>
        </p:nvSpPr>
        <p:spPr>
          <a:xfrm>
            <a:off x="775749" y="1967303"/>
            <a:ext cx="2600830" cy="383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2400"/>
              <a:buFont typeface="Montserrat"/>
              <a:buNone/>
            </a:pPr>
            <a:r>
              <a:rPr lang="en" sz="2400" b="1" i="0" u="none" strike="noStrike" cap="none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Design and Delivery of a Wholistic ‘Ignite’ Program That Would Increase Capabilities,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2400"/>
              <a:buFont typeface="Montserrat"/>
              <a:buNone/>
            </a:pPr>
            <a:r>
              <a:rPr lang="en" sz="2400" b="1" i="0" u="none" strike="noStrike" cap="none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Visibility,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2400"/>
              <a:buFont typeface="Montserrat"/>
              <a:buNone/>
            </a:pPr>
            <a:r>
              <a:rPr lang="en" sz="2400" b="1" i="0" u="none" strike="noStrike" cap="none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Access to Funding and Growth of the Ecosystem.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37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  <a:alpha val="50000"/>
              </a:schemeClr>
            </a:gs>
            <a:gs pos="50000">
              <a:schemeClr val="accent4">
                <a:lumMod val="60000"/>
                <a:lumOff val="40000"/>
                <a:alpha val="50000"/>
              </a:schemeClr>
            </a:gs>
            <a:gs pos="26000">
              <a:schemeClr val="accent4">
                <a:lumMod val="75000"/>
                <a:alpha val="50000"/>
              </a:schemeClr>
            </a:gs>
            <a:gs pos="75000">
              <a:schemeClr val="accent4">
                <a:lumMod val="40000"/>
                <a:lumOff val="60000"/>
                <a:alpha val="50000"/>
              </a:schemeClr>
            </a:gs>
            <a:gs pos="100000">
              <a:schemeClr val="accent4">
                <a:lumMod val="20000"/>
                <a:lumOff val="80000"/>
                <a:alpha val="50000"/>
              </a:schemeClr>
            </a:gs>
          </a:gsLst>
          <a:lin ang="5400000" scaled="1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131;p16">
            <a:extLst>
              <a:ext uri="{FF2B5EF4-FFF2-40B4-BE49-F238E27FC236}">
                <a16:creationId xmlns:a16="http://schemas.microsoft.com/office/drawing/2014/main" id="{4BDB438E-E424-D443-A2BF-114FBEF59057}"/>
              </a:ext>
            </a:extLst>
          </p:cNvPr>
          <p:cNvSpPr txBox="1"/>
          <p:nvPr/>
        </p:nvSpPr>
        <p:spPr>
          <a:xfrm>
            <a:off x="507697" y="2023771"/>
            <a:ext cx="3744899" cy="778200"/>
          </a:xfrm>
          <a:prstGeom prst="rect">
            <a:avLst/>
          </a:prstGeom>
          <a:noFill/>
          <a:ln w="114300" cap="rnd" cmpd="sng">
            <a:solidFill>
              <a:schemeClr val="accent6">
                <a:lumMod val="7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rgbClr val="454F5B"/>
              </a:buClr>
              <a:buSzPts val="2400"/>
              <a:buFont typeface="Calibri"/>
              <a:buNone/>
              <a:defRPr sz="2400" b="1">
                <a:solidFill>
                  <a:srgbClr val="454F5B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">
                <a:sym typeface="Calibri"/>
              </a:rPr>
              <a:t>Readiness 4 Entrepreneurs</a:t>
            </a:r>
            <a:endParaRPr/>
          </a:p>
        </p:txBody>
      </p:sp>
      <p:sp>
        <p:nvSpPr>
          <p:cNvPr id="52" name="Google Shape;132;p16">
            <a:extLst>
              <a:ext uri="{FF2B5EF4-FFF2-40B4-BE49-F238E27FC236}">
                <a16:creationId xmlns:a16="http://schemas.microsoft.com/office/drawing/2014/main" id="{B63C672E-1791-3541-AEC6-01FD7D4E80AC}"/>
              </a:ext>
            </a:extLst>
          </p:cNvPr>
          <p:cNvSpPr txBox="1"/>
          <p:nvPr/>
        </p:nvSpPr>
        <p:spPr>
          <a:xfrm>
            <a:off x="507697" y="3592181"/>
            <a:ext cx="3744899" cy="778200"/>
          </a:xfrm>
          <a:prstGeom prst="rect">
            <a:avLst/>
          </a:prstGeom>
          <a:noFill/>
          <a:ln w="114300" cap="rnd" cmpd="sng">
            <a:solidFill>
              <a:schemeClr val="accent6">
                <a:lumMod val="7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454F5B"/>
              </a:buClr>
              <a:buSzPts val="2400"/>
              <a:buFont typeface="Calibri"/>
              <a:buNone/>
              <a:defRPr sz="2400" b="1">
                <a:solidFill>
                  <a:srgbClr val="454F5B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">
                <a:sym typeface="Calibri"/>
              </a:rPr>
              <a:t>Readiness 4 Mentors</a:t>
            </a:r>
            <a:endParaRPr/>
          </a:p>
        </p:txBody>
      </p:sp>
      <p:sp>
        <p:nvSpPr>
          <p:cNvPr id="53" name="Google Shape;133;p16">
            <a:extLst>
              <a:ext uri="{FF2B5EF4-FFF2-40B4-BE49-F238E27FC236}">
                <a16:creationId xmlns:a16="http://schemas.microsoft.com/office/drawing/2014/main" id="{796A10C2-7F56-A74E-A731-8B6538AF4428}"/>
              </a:ext>
            </a:extLst>
          </p:cNvPr>
          <p:cNvSpPr txBox="1"/>
          <p:nvPr/>
        </p:nvSpPr>
        <p:spPr>
          <a:xfrm>
            <a:off x="506467" y="5136699"/>
            <a:ext cx="3744899" cy="778200"/>
          </a:xfrm>
          <a:prstGeom prst="rect">
            <a:avLst/>
          </a:prstGeom>
          <a:noFill/>
          <a:ln w="114300" cap="rnd" cmpd="sng">
            <a:solidFill>
              <a:schemeClr val="accent6">
                <a:lumMod val="7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454F5B"/>
              </a:buClr>
              <a:buSzPts val="2400"/>
              <a:buFont typeface="Calibri"/>
              <a:buNone/>
              <a:defRPr sz="2400" b="1">
                <a:solidFill>
                  <a:srgbClr val="454F5B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">
                <a:sym typeface="Calibri"/>
              </a:rPr>
              <a:t>Readiness 4 Investors</a:t>
            </a:r>
            <a:endParaRPr/>
          </a:p>
        </p:txBody>
      </p:sp>
      <p:cxnSp>
        <p:nvCxnSpPr>
          <p:cNvPr id="54" name="Google Shape;134;p16">
            <a:extLst>
              <a:ext uri="{FF2B5EF4-FFF2-40B4-BE49-F238E27FC236}">
                <a16:creationId xmlns:a16="http://schemas.microsoft.com/office/drawing/2014/main" id="{CB0DE53A-5799-FD43-A3C0-E4DD252AF619}"/>
              </a:ext>
            </a:extLst>
          </p:cNvPr>
          <p:cNvCxnSpPr>
            <a:stCxn id="30" idx="2"/>
            <a:endCxn id="52" idx="0"/>
          </p:cNvCxnSpPr>
          <p:nvPr/>
        </p:nvCxnSpPr>
        <p:spPr>
          <a:xfrm>
            <a:off x="2380147" y="2801971"/>
            <a:ext cx="0" cy="790200"/>
          </a:xfrm>
          <a:prstGeom prst="straightConnector1">
            <a:avLst/>
          </a:prstGeom>
          <a:noFill/>
          <a:ln w="38100" cap="rnd" cmpd="sng">
            <a:solidFill>
              <a:srgbClr val="454F5B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55" name="Google Shape;135;p16">
            <a:extLst>
              <a:ext uri="{FF2B5EF4-FFF2-40B4-BE49-F238E27FC236}">
                <a16:creationId xmlns:a16="http://schemas.microsoft.com/office/drawing/2014/main" id="{AC54FFA9-139F-1C4D-AB58-AF69983F16C2}"/>
              </a:ext>
            </a:extLst>
          </p:cNvPr>
          <p:cNvCxnSpPr>
            <a:stCxn id="52" idx="2"/>
            <a:endCxn id="53" idx="0"/>
          </p:cNvCxnSpPr>
          <p:nvPr/>
        </p:nvCxnSpPr>
        <p:spPr>
          <a:xfrm flipH="1">
            <a:off x="2378947" y="4370381"/>
            <a:ext cx="1200" cy="766200"/>
          </a:xfrm>
          <a:prstGeom prst="straightConnector1">
            <a:avLst/>
          </a:prstGeom>
          <a:noFill/>
          <a:ln w="38100" cap="rnd" cmpd="sng">
            <a:solidFill>
              <a:srgbClr val="454F5B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6" name="Google Shape;136;p16">
            <a:extLst>
              <a:ext uri="{FF2B5EF4-FFF2-40B4-BE49-F238E27FC236}">
                <a16:creationId xmlns:a16="http://schemas.microsoft.com/office/drawing/2014/main" id="{7A416424-B11F-314D-A58B-8F9AED2A43C2}"/>
              </a:ext>
            </a:extLst>
          </p:cNvPr>
          <p:cNvSpPr txBox="1"/>
          <p:nvPr/>
        </p:nvSpPr>
        <p:spPr>
          <a:xfrm>
            <a:off x="5007812" y="3572264"/>
            <a:ext cx="3093000" cy="778200"/>
          </a:xfrm>
          <a:prstGeom prst="rect">
            <a:avLst/>
          </a:prstGeom>
          <a:noFill/>
          <a:ln w="114300" cap="rnd" cmpd="sng">
            <a:solidFill>
              <a:schemeClr val="accent6">
                <a:lumMod val="7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454F5B"/>
              </a:buClr>
              <a:buSzPts val="2400"/>
              <a:buFont typeface="Calibri"/>
              <a:buNone/>
              <a:defRPr sz="2400" b="1">
                <a:solidFill>
                  <a:srgbClr val="454F5B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">
                <a:sym typeface="Calibri"/>
              </a:rPr>
              <a:t>Certification</a:t>
            </a:r>
            <a:endParaRPr/>
          </a:p>
        </p:txBody>
      </p:sp>
      <p:sp>
        <p:nvSpPr>
          <p:cNvPr id="57" name="Google Shape;137;p16">
            <a:extLst>
              <a:ext uri="{FF2B5EF4-FFF2-40B4-BE49-F238E27FC236}">
                <a16:creationId xmlns:a16="http://schemas.microsoft.com/office/drawing/2014/main" id="{3E0E8867-F0FD-4D46-A0E0-7BD8BA3EEC54}"/>
              </a:ext>
            </a:extLst>
          </p:cNvPr>
          <p:cNvSpPr txBox="1"/>
          <p:nvPr/>
        </p:nvSpPr>
        <p:spPr>
          <a:xfrm>
            <a:off x="8646467" y="2001908"/>
            <a:ext cx="3093000" cy="778200"/>
          </a:xfrm>
          <a:prstGeom prst="rect">
            <a:avLst/>
          </a:prstGeom>
          <a:noFill/>
          <a:ln w="114300" cap="rnd" cmpd="sng">
            <a:solidFill>
              <a:schemeClr val="accent6">
                <a:lumMod val="7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454F5B"/>
              </a:buClr>
              <a:buSzPts val="2400"/>
              <a:buFont typeface="Calibri"/>
              <a:buNone/>
              <a:defRPr sz="2400" b="1">
                <a:solidFill>
                  <a:srgbClr val="454F5B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">
                <a:sym typeface="Calibri"/>
              </a:rPr>
              <a:t>Staging</a:t>
            </a:r>
            <a:endParaRPr/>
          </a:p>
        </p:txBody>
      </p:sp>
      <p:sp>
        <p:nvSpPr>
          <p:cNvPr id="58" name="Google Shape;138;p16">
            <a:extLst>
              <a:ext uri="{FF2B5EF4-FFF2-40B4-BE49-F238E27FC236}">
                <a16:creationId xmlns:a16="http://schemas.microsoft.com/office/drawing/2014/main" id="{712E3606-F16D-E749-B1D6-1D3D476C3909}"/>
              </a:ext>
            </a:extLst>
          </p:cNvPr>
          <p:cNvSpPr txBox="1"/>
          <p:nvPr/>
        </p:nvSpPr>
        <p:spPr>
          <a:xfrm>
            <a:off x="8646467" y="3580523"/>
            <a:ext cx="3093000" cy="778200"/>
          </a:xfrm>
          <a:prstGeom prst="rect">
            <a:avLst/>
          </a:prstGeom>
          <a:noFill/>
          <a:ln w="114300" cap="rnd" cmpd="sng">
            <a:solidFill>
              <a:schemeClr val="accent6">
                <a:lumMod val="7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454F5B"/>
              </a:buClr>
              <a:buSzPts val="2400"/>
              <a:buFont typeface="Calibri"/>
              <a:buNone/>
              <a:defRPr sz="2400" b="1">
                <a:solidFill>
                  <a:srgbClr val="454F5B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">
                <a:sym typeface="Calibri"/>
              </a:rPr>
              <a:t>The Deal</a:t>
            </a:r>
            <a:endParaRPr/>
          </a:p>
        </p:txBody>
      </p:sp>
      <p:cxnSp>
        <p:nvCxnSpPr>
          <p:cNvPr id="59" name="Google Shape;139;p16">
            <a:extLst>
              <a:ext uri="{FF2B5EF4-FFF2-40B4-BE49-F238E27FC236}">
                <a16:creationId xmlns:a16="http://schemas.microsoft.com/office/drawing/2014/main" id="{5BCB311E-3922-9146-AAC0-6251B7A63987}"/>
              </a:ext>
            </a:extLst>
          </p:cNvPr>
          <p:cNvCxnSpPr>
            <a:endCxn id="56" idx="1"/>
          </p:cNvCxnSpPr>
          <p:nvPr/>
        </p:nvCxnSpPr>
        <p:spPr>
          <a:xfrm rot="10800000" flipH="1">
            <a:off x="4252712" y="3961364"/>
            <a:ext cx="755100" cy="8400"/>
          </a:xfrm>
          <a:prstGeom prst="straightConnector1">
            <a:avLst/>
          </a:prstGeom>
          <a:noFill/>
          <a:ln w="38100" cap="rnd" cmpd="sng">
            <a:solidFill>
              <a:srgbClr val="454F5B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60" name="Google Shape;140;p16">
            <a:extLst>
              <a:ext uri="{FF2B5EF4-FFF2-40B4-BE49-F238E27FC236}">
                <a16:creationId xmlns:a16="http://schemas.microsoft.com/office/drawing/2014/main" id="{AAF1153F-0851-2247-A5CD-B1B6C0D421B5}"/>
              </a:ext>
            </a:extLst>
          </p:cNvPr>
          <p:cNvCxnSpPr/>
          <p:nvPr/>
        </p:nvCxnSpPr>
        <p:spPr>
          <a:xfrm>
            <a:off x="10109171" y="2861133"/>
            <a:ext cx="0" cy="726605"/>
          </a:xfrm>
          <a:prstGeom prst="straightConnector1">
            <a:avLst/>
          </a:prstGeom>
          <a:noFill/>
          <a:ln w="38100" cap="rnd" cmpd="sng">
            <a:solidFill>
              <a:srgbClr val="454F5B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61" name="Google Shape;141;p16">
            <a:extLst>
              <a:ext uri="{FF2B5EF4-FFF2-40B4-BE49-F238E27FC236}">
                <a16:creationId xmlns:a16="http://schemas.microsoft.com/office/drawing/2014/main" id="{44BEE2A4-2F0A-D141-8C84-987B9BF8796A}"/>
              </a:ext>
            </a:extLst>
          </p:cNvPr>
          <p:cNvSpPr txBox="1"/>
          <p:nvPr/>
        </p:nvSpPr>
        <p:spPr>
          <a:xfrm>
            <a:off x="8634891" y="5125124"/>
            <a:ext cx="3093000" cy="778200"/>
          </a:xfrm>
          <a:prstGeom prst="rect">
            <a:avLst/>
          </a:prstGeom>
          <a:noFill/>
          <a:ln w="114300" cap="rnd" cmpd="sng">
            <a:solidFill>
              <a:schemeClr val="accent6">
                <a:lumMod val="7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454F5B"/>
              </a:buClr>
              <a:buSzPts val="2400"/>
              <a:buFont typeface="Calibri"/>
              <a:buNone/>
              <a:defRPr sz="2400" b="1">
                <a:solidFill>
                  <a:srgbClr val="454F5B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" dirty="0">
                <a:solidFill>
                  <a:srgbClr val="FFC000"/>
                </a:solidFill>
                <a:sym typeface="Calibri"/>
              </a:rPr>
              <a:t>Ready2</a:t>
            </a:r>
            <a:r>
              <a:rPr lang="en" dirty="0">
                <a:sym typeface="Calibri"/>
              </a:rPr>
              <a:t>Start-Up</a:t>
            </a:r>
            <a:endParaRPr dirty="0"/>
          </a:p>
        </p:txBody>
      </p:sp>
      <p:cxnSp>
        <p:nvCxnSpPr>
          <p:cNvPr id="62" name="Google Shape;142;p16">
            <a:extLst>
              <a:ext uri="{FF2B5EF4-FFF2-40B4-BE49-F238E27FC236}">
                <a16:creationId xmlns:a16="http://schemas.microsoft.com/office/drawing/2014/main" id="{7B6192D0-C6B9-9B4C-BE9D-6205AA3CC211}"/>
              </a:ext>
            </a:extLst>
          </p:cNvPr>
          <p:cNvCxnSpPr/>
          <p:nvPr/>
        </p:nvCxnSpPr>
        <p:spPr>
          <a:xfrm>
            <a:off x="10109171" y="4407719"/>
            <a:ext cx="0" cy="728980"/>
          </a:xfrm>
          <a:prstGeom prst="straightConnector1">
            <a:avLst/>
          </a:prstGeom>
          <a:noFill/>
          <a:ln w="38100" cap="rnd" cmpd="sng">
            <a:solidFill>
              <a:srgbClr val="454F5B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68" name="Google Shape;148;p16">
            <a:extLst>
              <a:ext uri="{FF2B5EF4-FFF2-40B4-BE49-F238E27FC236}">
                <a16:creationId xmlns:a16="http://schemas.microsoft.com/office/drawing/2014/main" id="{CE0BC007-9E2D-D64D-9814-05C8DAEF35CF}"/>
              </a:ext>
            </a:extLst>
          </p:cNvPr>
          <p:cNvGrpSpPr/>
          <p:nvPr/>
        </p:nvGrpSpPr>
        <p:grpSpPr>
          <a:xfrm>
            <a:off x="3909438" y="3143499"/>
            <a:ext cx="759440" cy="778200"/>
            <a:chOff x="584925" y="922575"/>
            <a:chExt cx="415200" cy="502525"/>
          </a:xfrm>
        </p:grpSpPr>
        <p:sp>
          <p:nvSpPr>
            <p:cNvPr id="69" name="Google Shape;149;p16">
              <a:extLst>
                <a:ext uri="{FF2B5EF4-FFF2-40B4-BE49-F238E27FC236}">
                  <a16:creationId xmlns:a16="http://schemas.microsoft.com/office/drawing/2014/main" id="{DA1D3BF1-D884-C145-BBDD-1F8424AFD5FD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50;p16">
              <a:extLst>
                <a:ext uri="{FF2B5EF4-FFF2-40B4-BE49-F238E27FC236}">
                  <a16:creationId xmlns:a16="http://schemas.microsoft.com/office/drawing/2014/main" id="{021441E5-FDCB-214F-9413-1D305EC1865F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51;p16">
              <a:extLst>
                <a:ext uri="{FF2B5EF4-FFF2-40B4-BE49-F238E27FC236}">
                  <a16:creationId xmlns:a16="http://schemas.microsoft.com/office/drawing/2014/main" id="{D32E1C43-63F5-C345-8598-8D94E1344A28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" name="Google Shape;152;p16">
            <a:extLst>
              <a:ext uri="{FF2B5EF4-FFF2-40B4-BE49-F238E27FC236}">
                <a16:creationId xmlns:a16="http://schemas.microsoft.com/office/drawing/2014/main" id="{BD31D98F-D18A-4D4D-BCD0-56EBE015B6D5}"/>
              </a:ext>
            </a:extLst>
          </p:cNvPr>
          <p:cNvGrpSpPr/>
          <p:nvPr/>
        </p:nvGrpSpPr>
        <p:grpSpPr>
          <a:xfrm>
            <a:off x="3920743" y="4634783"/>
            <a:ext cx="759440" cy="778200"/>
            <a:chOff x="584925" y="922575"/>
            <a:chExt cx="415200" cy="502525"/>
          </a:xfrm>
        </p:grpSpPr>
        <p:sp>
          <p:nvSpPr>
            <p:cNvPr id="73" name="Google Shape;153;p16">
              <a:extLst>
                <a:ext uri="{FF2B5EF4-FFF2-40B4-BE49-F238E27FC236}">
                  <a16:creationId xmlns:a16="http://schemas.microsoft.com/office/drawing/2014/main" id="{C06F2394-4EEE-AF4A-AC59-C13E67ABF724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54;p16">
              <a:extLst>
                <a:ext uri="{FF2B5EF4-FFF2-40B4-BE49-F238E27FC236}">
                  <a16:creationId xmlns:a16="http://schemas.microsoft.com/office/drawing/2014/main" id="{27B901C4-A8F3-A64C-9B15-A70738E854DB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55;p16">
              <a:extLst>
                <a:ext uri="{FF2B5EF4-FFF2-40B4-BE49-F238E27FC236}">
                  <a16:creationId xmlns:a16="http://schemas.microsoft.com/office/drawing/2014/main" id="{E2E7C13F-8033-E840-AAF6-CF8CFD329175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" name="Google Shape;156;p16">
            <a:extLst>
              <a:ext uri="{FF2B5EF4-FFF2-40B4-BE49-F238E27FC236}">
                <a16:creationId xmlns:a16="http://schemas.microsoft.com/office/drawing/2014/main" id="{7E6A1D97-B626-B447-88EC-D2573DED90D5}"/>
              </a:ext>
            </a:extLst>
          </p:cNvPr>
          <p:cNvGrpSpPr/>
          <p:nvPr/>
        </p:nvGrpSpPr>
        <p:grpSpPr>
          <a:xfrm>
            <a:off x="3954239" y="1531600"/>
            <a:ext cx="759440" cy="778200"/>
            <a:chOff x="584925" y="922575"/>
            <a:chExt cx="415200" cy="502525"/>
          </a:xfrm>
        </p:grpSpPr>
        <p:sp>
          <p:nvSpPr>
            <p:cNvPr id="77" name="Google Shape;157;p16">
              <a:extLst>
                <a:ext uri="{FF2B5EF4-FFF2-40B4-BE49-F238E27FC236}">
                  <a16:creationId xmlns:a16="http://schemas.microsoft.com/office/drawing/2014/main" id="{98CE24B4-1552-BA44-BAAC-F5C69F3D88ED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58;p16">
              <a:extLst>
                <a:ext uri="{FF2B5EF4-FFF2-40B4-BE49-F238E27FC236}">
                  <a16:creationId xmlns:a16="http://schemas.microsoft.com/office/drawing/2014/main" id="{513B2473-084C-CC4B-A385-2C862907D21D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59;p16">
              <a:extLst>
                <a:ext uri="{FF2B5EF4-FFF2-40B4-BE49-F238E27FC236}">
                  <a16:creationId xmlns:a16="http://schemas.microsoft.com/office/drawing/2014/main" id="{89AE8C72-AAF9-9C41-B697-10D61E72EA2E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" name="Google Shape;160;p16">
            <a:extLst>
              <a:ext uri="{FF2B5EF4-FFF2-40B4-BE49-F238E27FC236}">
                <a16:creationId xmlns:a16="http://schemas.microsoft.com/office/drawing/2014/main" id="{D7BC2464-EB9D-BB4B-94CB-FC1AC54C39F7}"/>
              </a:ext>
            </a:extLst>
          </p:cNvPr>
          <p:cNvGrpSpPr/>
          <p:nvPr/>
        </p:nvGrpSpPr>
        <p:grpSpPr>
          <a:xfrm>
            <a:off x="7583480" y="3143560"/>
            <a:ext cx="987998" cy="778200"/>
            <a:chOff x="5297950" y="1632050"/>
            <a:chExt cx="426200" cy="431100"/>
          </a:xfrm>
        </p:grpSpPr>
        <p:sp>
          <p:nvSpPr>
            <p:cNvPr id="81" name="Google Shape;161;p16">
              <a:extLst>
                <a:ext uri="{FF2B5EF4-FFF2-40B4-BE49-F238E27FC236}">
                  <a16:creationId xmlns:a16="http://schemas.microsoft.com/office/drawing/2014/main" id="{2370EED2-353C-FC46-B1BB-37BBAFD08AEA}"/>
                </a:ext>
              </a:extLst>
            </p:cNvPr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62;p16">
              <a:extLst>
                <a:ext uri="{FF2B5EF4-FFF2-40B4-BE49-F238E27FC236}">
                  <a16:creationId xmlns:a16="http://schemas.microsoft.com/office/drawing/2014/main" id="{1F0C0304-1F67-4247-BC71-D8B527DE3482}"/>
                </a:ext>
              </a:extLst>
            </p:cNvPr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" name="Google Shape;163;p16">
            <a:extLst>
              <a:ext uri="{FF2B5EF4-FFF2-40B4-BE49-F238E27FC236}">
                <a16:creationId xmlns:a16="http://schemas.microsoft.com/office/drawing/2014/main" id="{522659DF-3547-A149-85B6-38E1B96845C6}"/>
              </a:ext>
            </a:extLst>
          </p:cNvPr>
          <p:cNvGrpSpPr/>
          <p:nvPr/>
        </p:nvGrpSpPr>
        <p:grpSpPr>
          <a:xfrm>
            <a:off x="11200414" y="3090063"/>
            <a:ext cx="825664" cy="778199"/>
            <a:chOff x="5975075" y="2327500"/>
            <a:chExt cx="420100" cy="388350"/>
          </a:xfrm>
        </p:grpSpPr>
        <p:sp>
          <p:nvSpPr>
            <p:cNvPr id="84" name="Google Shape;164;p16">
              <a:extLst>
                <a:ext uri="{FF2B5EF4-FFF2-40B4-BE49-F238E27FC236}">
                  <a16:creationId xmlns:a16="http://schemas.microsoft.com/office/drawing/2014/main" id="{61D3F512-0734-1A46-84C8-0D6E53FE1DA0}"/>
                </a:ext>
              </a:extLst>
            </p:cNvPr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65;p16">
              <a:extLst>
                <a:ext uri="{FF2B5EF4-FFF2-40B4-BE49-F238E27FC236}">
                  <a16:creationId xmlns:a16="http://schemas.microsoft.com/office/drawing/2014/main" id="{BB1B4BA3-498B-5B43-9C33-85B3D81363E4}"/>
                </a:ext>
              </a:extLst>
            </p:cNvPr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166;p16">
            <a:extLst>
              <a:ext uri="{FF2B5EF4-FFF2-40B4-BE49-F238E27FC236}">
                <a16:creationId xmlns:a16="http://schemas.microsoft.com/office/drawing/2014/main" id="{FE4BC69A-6774-8243-8565-1B1594A959CB}"/>
              </a:ext>
            </a:extLst>
          </p:cNvPr>
          <p:cNvSpPr/>
          <p:nvPr/>
        </p:nvSpPr>
        <p:spPr>
          <a:xfrm>
            <a:off x="11304583" y="1627592"/>
            <a:ext cx="759440" cy="657883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454F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167;p16">
            <a:extLst>
              <a:ext uri="{FF2B5EF4-FFF2-40B4-BE49-F238E27FC236}">
                <a16:creationId xmlns:a16="http://schemas.microsoft.com/office/drawing/2014/main" id="{9176549E-67AE-864A-AFD2-786284BB8E04}"/>
              </a:ext>
            </a:extLst>
          </p:cNvPr>
          <p:cNvCxnSpPr>
            <a:stCxn id="56" idx="0"/>
            <a:endCxn id="57" idx="1"/>
          </p:cNvCxnSpPr>
          <p:nvPr/>
        </p:nvCxnSpPr>
        <p:spPr>
          <a:xfrm rot="-5400000">
            <a:off x="7009712" y="1935464"/>
            <a:ext cx="1181400" cy="2092200"/>
          </a:xfrm>
          <a:prstGeom prst="bentConnector2">
            <a:avLst/>
          </a:prstGeom>
          <a:noFill/>
          <a:ln w="38100" cap="rnd" cmpd="sng">
            <a:solidFill>
              <a:srgbClr val="454F5B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88" name="Google Shape;168;p16">
            <a:extLst>
              <a:ext uri="{FF2B5EF4-FFF2-40B4-BE49-F238E27FC236}">
                <a16:creationId xmlns:a16="http://schemas.microsoft.com/office/drawing/2014/main" id="{974097C1-9D3C-4549-AAD2-80007D94507B}"/>
              </a:ext>
            </a:extLst>
          </p:cNvPr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94633" y="1758763"/>
            <a:ext cx="819767" cy="5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171;p16" descr="Help">
            <a:extLst>
              <a:ext uri="{FF2B5EF4-FFF2-40B4-BE49-F238E27FC236}">
                <a16:creationId xmlns:a16="http://schemas.microsoft.com/office/drawing/2014/main" id="{D3A0A555-BB11-DD42-849C-709CD236EDF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82674" y="4649943"/>
            <a:ext cx="91440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43;p16">
            <a:extLst>
              <a:ext uri="{FF2B5EF4-FFF2-40B4-BE49-F238E27FC236}">
                <a16:creationId xmlns:a16="http://schemas.microsoft.com/office/drawing/2014/main" id="{6112923D-C655-754E-9B26-61F8927936C4}"/>
              </a:ext>
            </a:extLst>
          </p:cNvPr>
          <p:cNvGrpSpPr/>
          <p:nvPr/>
        </p:nvGrpSpPr>
        <p:grpSpPr>
          <a:xfrm>
            <a:off x="220146" y="874030"/>
            <a:ext cx="730423" cy="667538"/>
            <a:chOff x="570875" y="4322250"/>
            <a:chExt cx="443300" cy="443325"/>
          </a:xfrm>
        </p:grpSpPr>
        <p:sp>
          <p:nvSpPr>
            <p:cNvPr id="106" name="Google Shape;144;p16">
              <a:extLst>
                <a:ext uri="{FF2B5EF4-FFF2-40B4-BE49-F238E27FC236}">
                  <a16:creationId xmlns:a16="http://schemas.microsoft.com/office/drawing/2014/main" id="{B8E977D2-4EAB-AE46-A8F9-7A56AAE766FE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45;p16">
              <a:extLst>
                <a:ext uri="{FF2B5EF4-FFF2-40B4-BE49-F238E27FC236}">
                  <a16:creationId xmlns:a16="http://schemas.microsoft.com/office/drawing/2014/main" id="{7ADD2B54-E31B-914B-8F0E-E7B1EF9FB531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46;p16">
              <a:extLst>
                <a:ext uri="{FF2B5EF4-FFF2-40B4-BE49-F238E27FC236}">
                  <a16:creationId xmlns:a16="http://schemas.microsoft.com/office/drawing/2014/main" id="{1B5B8429-2D21-EE43-84E7-E860027F8977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47;p16">
              <a:extLst>
                <a:ext uri="{FF2B5EF4-FFF2-40B4-BE49-F238E27FC236}">
                  <a16:creationId xmlns:a16="http://schemas.microsoft.com/office/drawing/2014/main" id="{D2D147A8-F2CE-4F42-AB4B-AEAD308A6C2C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104;p15">
            <a:extLst>
              <a:ext uri="{FF2B5EF4-FFF2-40B4-BE49-F238E27FC236}">
                <a16:creationId xmlns:a16="http://schemas.microsoft.com/office/drawing/2014/main" id="{426884EF-67AA-EB49-A3C7-C5977FD3D555}"/>
              </a:ext>
            </a:extLst>
          </p:cNvPr>
          <p:cNvSpPr txBox="1">
            <a:spLocks/>
          </p:cNvSpPr>
          <p:nvPr/>
        </p:nvSpPr>
        <p:spPr>
          <a:xfrm>
            <a:off x="3177272" y="763277"/>
            <a:ext cx="7761599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Dream Orphans" panose="02000400000000000000" pitchFamily="2" charset="77"/>
                <a:ea typeface="Dream Orphans" panose="02000400000000000000" pitchFamily="2" charset="7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200"/>
            </a:pPr>
            <a:r>
              <a:rPr lang="en" sz="3200" b="1" dirty="0">
                <a:solidFill>
                  <a:srgbClr val="1C405D"/>
                </a:solidFill>
                <a:ea typeface="Calibri"/>
                <a:cs typeface="Calibri"/>
                <a:sym typeface="Calibri"/>
              </a:rPr>
              <a:t>Ignite Program – Roadmap</a:t>
            </a:r>
            <a:endParaRPr lang="en" b="1" dirty="0"/>
          </a:p>
        </p:txBody>
      </p:sp>
      <p:pic>
        <p:nvPicPr>
          <p:cNvPr id="135" name="Google Shape;105;p15">
            <a:extLst>
              <a:ext uri="{FF2B5EF4-FFF2-40B4-BE49-F238E27FC236}">
                <a16:creationId xmlns:a16="http://schemas.microsoft.com/office/drawing/2014/main" id="{04A8B61F-F1D2-DC40-B34A-4447AFDE4B0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3267" r="19375"/>
          <a:stretch/>
        </p:blipFill>
        <p:spPr>
          <a:xfrm>
            <a:off x="1076025" y="661012"/>
            <a:ext cx="2030732" cy="798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30;p5">
            <a:extLst>
              <a:ext uri="{FF2B5EF4-FFF2-40B4-BE49-F238E27FC236}">
                <a16:creationId xmlns:a16="http://schemas.microsoft.com/office/drawing/2014/main" id="{20E420CE-6566-644B-A153-9A408DB035C2}"/>
              </a:ext>
            </a:extLst>
          </p:cNvPr>
          <p:cNvSpPr/>
          <p:nvPr/>
        </p:nvSpPr>
        <p:spPr>
          <a:xfrm>
            <a:off x="1084363" y="1572291"/>
            <a:ext cx="2044800" cy="13769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68;p16">
            <a:extLst>
              <a:ext uri="{FF2B5EF4-FFF2-40B4-BE49-F238E27FC236}">
                <a16:creationId xmlns:a16="http://schemas.microsoft.com/office/drawing/2014/main" id="{0EBD8B4F-0AD9-0F41-AF69-F443A645F175}"/>
              </a:ext>
            </a:extLst>
          </p:cNvPr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109373" y="3315257"/>
            <a:ext cx="819767" cy="511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248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  <a:alpha val="50000"/>
              </a:schemeClr>
            </a:gs>
            <a:gs pos="50000">
              <a:schemeClr val="accent4">
                <a:lumMod val="60000"/>
                <a:lumOff val="40000"/>
                <a:alpha val="50000"/>
              </a:schemeClr>
            </a:gs>
            <a:gs pos="26000">
              <a:schemeClr val="accent4">
                <a:lumMod val="75000"/>
                <a:alpha val="50000"/>
              </a:schemeClr>
            </a:gs>
            <a:gs pos="75000">
              <a:schemeClr val="accent4">
                <a:lumMod val="40000"/>
                <a:lumOff val="60000"/>
                <a:alpha val="50000"/>
              </a:schemeClr>
            </a:gs>
            <a:gs pos="100000">
              <a:schemeClr val="accent4">
                <a:lumMod val="20000"/>
                <a:lumOff val="80000"/>
                <a:alpha val="50000"/>
              </a:schemeClr>
            </a:gs>
          </a:gsLst>
          <a:lin ang="5400000" scaled="1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230;p19">
            <a:extLst>
              <a:ext uri="{FF2B5EF4-FFF2-40B4-BE49-F238E27FC236}">
                <a16:creationId xmlns:a16="http://schemas.microsoft.com/office/drawing/2014/main" id="{FFD515A7-2636-514F-A0FF-8333CC5D6FEB}"/>
              </a:ext>
            </a:extLst>
          </p:cNvPr>
          <p:cNvSpPr/>
          <p:nvPr/>
        </p:nvSpPr>
        <p:spPr>
          <a:xfrm>
            <a:off x="246732" y="2341343"/>
            <a:ext cx="11695547" cy="649246"/>
          </a:xfrm>
          <a:prstGeom prst="homePlate">
            <a:avLst>
              <a:gd name="adj" fmla="val 50611"/>
            </a:avLst>
          </a:prstGeom>
          <a:gradFill>
            <a:gsLst>
              <a:gs pos="0">
                <a:srgbClr val="DDDDDD"/>
              </a:gs>
              <a:gs pos="100000">
                <a:srgbClr val="FFFFFF"/>
              </a:gs>
            </a:gsLst>
            <a:lin ang="16200000" scaled="0"/>
          </a:gra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190500" marR="0" lvl="0" indent="-1905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" name="Google Shape;231;p19">
            <a:extLst>
              <a:ext uri="{FF2B5EF4-FFF2-40B4-BE49-F238E27FC236}">
                <a16:creationId xmlns:a16="http://schemas.microsoft.com/office/drawing/2014/main" id="{49B19E83-7DF1-2045-82C8-6DED684744E2}"/>
              </a:ext>
            </a:extLst>
          </p:cNvPr>
          <p:cNvGrpSpPr/>
          <p:nvPr/>
        </p:nvGrpSpPr>
        <p:grpSpPr>
          <a:xfrm>
            <a:off x="4155129" y="1707941"/>
            <a:ext cx="7169298" cy="429216"/>
            <a:chOff x="2696393" y="2116183"/>
            <a:chExt cx="7169298" cy="429216"/>
          </a:xfrm>
        </p:grpSpPr>
        <p:sp>
          <p:nvSpPr>
            <p:cNvPr id="47" name="Google Shape;232;p19">
              <a:extLst>
                <a:ext uri="{FF2B5EF4-FFF2-40B4-BE49-F238E27FC236}">
                  <a16:creationId xmlns:a16="http://schemas.microsoft.com/office/drawing/2014/main" id="{29659EE8-7A84-D241-B8F8-11E7AC20C94D}"/>
                </a:ext>
              </a:extLst>
            </p:cNvPr>
            <p:cNvSpPr/>
            <p:nvPr/>
          </p:nvSpPr>
          <p:spPr>
            <a:xfrm rot="5400000">
              <a:off x="6227513" y="-1092779"/>
              <a:ext cx="107059" cy="7169298"/>
            </a:xfrm>
            <a:prstGeom prst="leftBracket">
              <a:avLst>
                <a:gd name="adj" fmla="val 96587"/>
              </a:avLst>
            </a:prstGeom>
            <a:noFill/>
            <a:ln w="19050" cap="flat" cmpd="sng">
              <a:solidFill>
                <a:srgbClr val="00B050"/>
              </a:solidFill>
              <a:prstDash val="dot"/>
              <a:round/>
              <a:headEnd type="none" w="sm" len="sm"/>
              <a:tailEnd type="none" w="sm" len="sm"/>
            </a:ln>
            <a:effectLst>
              <a:reflection stA="52000" endA="300" endPos="35000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33;p19">
              <a:extLst>
                <a:ext uri="{FF2B5EF4-FFF2-40B4-BE49-F238E27FC236}">
                  <a16:creationId xmlns:a16="http://schemas.microsoft.com/office/drawing/2014/main" id="{E453027A-C0F4-EE4C-81F6-9D293C298100}"/>
                </a:ext>
              </a:extLst>
            </p:cNvPr>
            <p:cNvSpPr txBox="1"/>
            <p:nvPr/>
          </p:nvSpPr>
          <p:spPr>
            <a:xfrm>
              <a:off x="5656512" y="2116183"/>
              <a:ext cx="12490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en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Mentoring 1:1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9" name="Google Shape;234;p19">
            <a:extLst>
              <a:ext uri="{FF2B5EF4-FFF2-40B4-BE49-F238E27FC236}">
                <a16:creationId xmlns:a16="http://schemas.microsoft.com/office/drawing/2014/main" id="{7DDA018B-920F-184D-9EA3-E4799B3D825F}"/>
              </a:ext>
            </a:extLst>
          </p:cNvPr>
          <p:cNvCxnSpPr/>
          <p:nvPr/>
        </p:nvCxnSpPr>
        <p:spPr>
          <a:xfrm rot="-5400000">
            <a:off x="-655667" y="3767286"/>
            <a:ext cx="2164457" cy="0"/>
          </a:xfrm>
          <a:prstGeom prst="straightConnector1">
            <a:avLst/>
          </a:prstGeom>
          <a:noFill/>
          <a:ln w="19050" cap="flat" cmpd="sng">
            <a:solidFill>
              <a:srgbClr val="969696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0" name="Google Shape;235;p19">
            <a:extLst>
              <a:ext uri="{FF2B5EF4-FFF2-40B4-BE49-F238E27FC236}">
                <a16:creationId xmlns:a16="http://schemas.microsoft.com/office/drawing/2014/main" id="{9CCD1CD7-3B4F-A14D-A6FA-44CE1340D626}"/>
              </a:ext>
            </a:extLst>
          </p:cNvPr>
          <p:cNvSpPr/>
          <p:nvPr/>
        </p:nvSpPr>
        <p:spPr>
          <a:xfrm>
            <a:off x="441037" y="4252236"/>
            <a:ext cx="1663993" cy="597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0" bIns="0" anchor="b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050"/>
              <a:buFont typeface="Calibri"/>
              <a:buNone/>
            </a:pPr>
            <a:r>
              <a:rPr lang="en" sz="105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E1-Entrepreneurship 101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Calibri"/>
              <a:buNone/>
            </a:pPr>
            <a:r>
              <a:rPr lang="en" sz="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Active Learning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Calibri"/>
              <a:buNone/>
            </a:pPr>
            <a:r>
              <a:rPr lang="en" sz="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Self-Study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Calibri"/>
              <a:buNone/>
            </a:pPr>
            <a:r>
              <a:rPr lang="en" sz="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Group Coaching</a:t>
            </a:r>
            <a:endParaRPr sz="105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236;p19">
            <a:extLst>
              <a:ext uri="{FF2B5EF4-FFF2-40B4-BE49-F238E27FC236}">
                <a16:creationId xmlns:a16="http://schemas.microsoft.com/office/drawing/2014/main" id="{622CD934-E0E3-8943-B6DA-3E0641DA3945}"/>
              </a:ext>
            </a:extLst>
          </p:cNvPr>
          <p:cNvSpPr/>
          <p:nvPr/>
        </p:nvSpPr>
        <p:spPr>
          <a:xfrm>
            <a:off x="419001" y="2352409"/>
            <a:ext cx="612000" cy="612000"/>
          </a:xfrm>
          <a:prstGeom prst="ellipse">
            <a:avLst/>
          </a:prstGeom>
          <a:gradFill>
            <a:gsLst>
              <a:gs pos="0">
                <a:srgbClr val="83B3D9"/>
              </a:gs>
              <a:gs pos="100000">
                <a:schemeClr val="accent1"/>
              </a:gs>
            </a:gsLst>
            <a:lin ang="5400000" scaled="0"/>
          </a:gra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" name="Google Shape;237;p19">
            <a:extLst>
              <a:ext uri="{FF2B5EF4-FFF2-40B4-BE49-F238E27FC236}">
                <a16:creationId xmlns:a16="http://schemas.microsoft.com/office/drawing/2014/main" id="{220BE10D-163C-974F-944E-21A15AC717D4}"/>
              </a:ext>
            </a:extLst>
          </p:cNvPr>
          <p:cNvCxnSpPr/>
          <p:nvPr/>
        </p:nvCxnSpPr>
        <p:spPr>
          <a:xfrm rot="10800000" flipH="1">
            <a:off x="1342927" y="2685057"/>
            <a:ext cx="7557" cy="3098797"/>
          </a:xfrm>
          <a:prstGeom prst="straightConnector1">
            <a:avLst/>
          </a:prstGeom>
          <a:noFill/>
          <a:ln w="19050" cap="flat" cmpd="sng">
            <a:solidFill>
              <a:srgbClr val="969696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4" name="Google Shape;238;p19">
            <a:extLst>
              <a:ext uri="{FF2B5EF4-FFF2-40B4-BE49-F238E27FC236}">
                <a16:creationId xmlns:a16="http://schemas.microsoft.com/office/drawing/2014/main" id="{5D462B4A-6A81-6841-9E4D-1A965BA4DAC8}"/>
              </a:ext>
            </a:extLst>
          </p:cNvPr>
          <p:cNvSpPr/>
          <p:nvPr/>
        </p:nvSpPr>
        <p:spPr>
          <a:xfrm>
            <a:off x="1342926" y="2352409"/>
            <a:ext cx="612000" cy="612000"/>
          </a:xfrm>
          <a:prstGeom prst="ellipse">
            <a:avLst/>
          </a:prstGeom>
          <a:gradFill>
            <a:gsLst>
              <a:gs pos="0">
                <a:srgbClr val="83B3D9"/>
              </a:gs>
              <a:gs pos="100000">
                <a:schemeClr val="accent1"/>
              </a:gs>
            </a:gsLst>
            <a:lin ang="5400000" scaled="0"/>
          </a:gra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" name="Google Shape;239;p19">
            <a:extLst>
              <a:ext uri="{FF2B5EF4-FFF2-40B4-BE49-F238E27FC236}">
                <a16:creationId xmlns:a16="http://schemas.microsoft.com/office/drawing/2014/main" id="{D453F22B-BDBD-4049-A00B-CA6AAFCF3703}"/>
              </a:ext>
            </a:extLst>
          </p:cNvPr>
          <p:cNvCxnSpPr/>
          <p:nvPr/>
        </p:nvCxnSpPr>
        <p:spPr>
          <a:xfrm rot="10800000">
            <a:off x="2283244" y="2685058"/>
            <a:ext cx="8480" cy="2415748"/>
          </a:xfrm>
          <a:prstGeom prst="straightConnector1">
            <a:avLst/>
          </a:prstGeom>
          <a:noFill/>
          <a:ln w="19050" cap="flat" cmpd="sng">
            <a:solidFill>
              <a:srgbClr val="969696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6" name="Google Shape;240;p19">
            <a:extLst>
              <a:ext uri="{FF2B5EF4-FFF2-40B4-BE49-F238E27FC236}">
                <a16:creationId xmlns:a16="http://schemas.microsoft.com/office/drawing/2014/main" id="{DF5CD97C-52DC-9D40-9A38-3BDDD52BE3EB}"/>
              </a:ext>
            </a:extLst>
          </p:cNvPr>
          <p:cNvSpPr/>
          <p:nvPr/>
        </p:nvSpPr>
        <p:spPr>
          <a:xfrm>
            <a:off x="2275253" y="2341343"/>
            <a:ext cx="612000" cy="612000"/>
          </a:xfrm>
          <a:prstGeom prst="ellipse">
            <a:avLst/>
          </a:prstGeom>
          <a:solidFill>
            <a:srgbClr val="E7C586"/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" name="Google Shape;241;p19">
            <a:extLst>
              <a:ext uri="{FF2B5EF4-FFF2-40B4-BE49-F238E27FC236}">
                <a16:creationId xmlns:a16="http://schemas.microsoft.com/office/drawing/2014/main" id="{EAF3B111-0AE9-DC48-A945-FDA490AF417E}"/>
              </a:ext>
            </a:extLst>
          </p:cNvPr>
          <p:cNvCxnSpPr/>
          <p:nvPr/>
        </p:nvCxnSpPr>
        <p:spPr>
          <a:xfrm rot="5400000" flipH="1">
            <a:off x="2131032" y="3686139"/>
            <a:ext cx="2183548" cy="4"/>
          </a:xfrm>
          <a:prstGeom prst="straightConnector1">
            <a:avLst/>
          </a:prstGeom>
          <a:noFill/>
          <a:ln w="19050" cap="flat" cmpd="sng">
            <a:solidFill>
              <a:srgbClr val="969696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9" name="Google Shape;242;p19">
            <a:extLst>
              <a:ext uri="{FF2B5EF4-FFF2-40B4-BE49-F238E27FC236}">
                <a16:creationId xmlns:a16="http://schemas.microsoft.com/office/drawing/2014/main" id="{AC473F10-9F85-AD46-A8D1-072DEAD301A2}"/>
              </a:ext>
            </a:extLst>
          </p:cNvPr>
          <p:cNvSpPr/>
          <p:nvPr/>
        </p:nvSpPr>
        <p:spPr>
          <a:xfrm>
            <a:off x="3193534" y="2364624"/>
            <a:ext cx="612000" cy="612000"/>
          </a:xfrm>
          <a:prstGeom prst="ellipse">
            <a:avLst/>
          </a:prstGeom>
          <a:solidFill>
            <a:srgbClr val="BBD187"/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" name="Google Shape;243;p19">
            <a:extLst>
              <a:ext uri="{FF2B5EF4-FFF2-40B4-BE49-F238E27FC236}">
                <a16:creationId xmlns:a16="http://schemas.microsoft.com/office/drawing/2014/main" id="{4359A1AE-1C5C-BC4C-BB59-8C3F8C50F674}"/>
              </a:ext>
            </a:extLst>
          </p:cNvPr>
          <p:cNvCxnSpPr/>
          <p:nvPr/>
        </p:nvCxnSpPr>
        <p:spPr>
          <a:xfrm rot="10800000">
            <a:off x="4131506" y="2580848"/>
            <a:ext cx="13836" cy="3203006"/>
          </a:xfrm>
          <a:prstGeom prst="straightConnector1">
            <a:avLst/>
          </a:prstGeom>
          <a:noFill/>
          <a:ln w="19050" cap="flat" cmpd="sng">
            <a:solidFill>
              <a:srgbClr val="969696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92" name="Google Shape;244;p19">
            <a:extLst>
              <a:ext uri="{FF2B5EF4-FFF2-40B4-BE49-F238E27FC236}">
                <a16:creationId xmlns:a16="http://schemas.microsoft.com/office/drawing/2014/main" id="{AD79BD17-5FCD-BB48-9C22-A518185D4EF0}"/>
              </a:ext>
            </a:extLst>
          </p:cNvPr>
          <p:cNvSpPr/>
          <p:nvPr/>
        </p:nvSpPr>
        <p:spPr>
          <a:xfrm>
            <a:off x="4111815" y="2364624"/>
            <a:ext cx="612000" cy="612000"/>
          </a:xfrm>
          <a:prstGeom prst="ellipse">
            <a:avLst/>
          </a:prstGeom>
          <a:gradFill>
            <a:gsLst>
              <a:gs pos="0">
                <a:srgbClr val="83B3D9"/>
              </a:gs>
              <a:gs pos="100000">
                <a:schemeClr val="accent1"/>
              </a:gs>
            </a:gsLst>
            <a:lin ang="5400000" scaled="0"/>
          </a:gra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" name="Google Shape;245;p19">
            <a:extLst>
              <a:ext uri="{FF2B5EF4-FFF2-40B4-BE49-F238E27FC236}">
                <a16:creationId xmlns:a16="http://schemas.microsoft.com/office/drawing/2014/main" id="{A213DF4C-480F-864C-BED2-7D7F9C7A2951}"/>
              </a:ext>
            </a:extLst>
          </p:cNvPr>
          <p:cNvCxnSpPr/>
          <p:nvPr/>
        </p:nvCxnSpPr>
        <p:spPr>
          <a:xfrm rot="10800000">
            <a:off x="5067878" y="2594367"/>
            <a:ext cx="0" cy="1305600"/>
          </a:xfrm>
          <a:prstGeom prst="straightConnector1">
            <a:avLst/>
          </a:prstGeom>
          <a:noFill/>
          <a:ln w="19050" cap="flat" cmpd="sng">
            <a:solidFill>
              <a:srgbClr val="969696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94" name="Google Shape;246;p19">
            <a:extLst>
              <a:ext uri="{FF2B5EF4-FFF2-40B4-BE49-F238E27FC236}">
                <a16:creationId xmlns:a16="http://schemas.microsoft.com/office/drawing/2014/main" id="{1344C894-5A2D-D54D-99EA-FDC68FB0515F}"/>
              </a:ext>
            </a:extLst>
          </p:cNvPr>
          <p:cNvSpPr/>
          <p:nvPr/>
        </p:nvSpPr>
        <p:spPr>
          <a:xfrm>
            <a:off x="5030096" y="2364624"/>
            <a:ext cx="612000" cy="612000"/>
          </a:xfrm>
          <a:prstGeom prst="ellipse">
            <a:avLst/>
          </a:prstGeom>
          <a:gradFill>
            <a:gsLst>
              <a:gs pos="0">
                <a:srgbClr val="83B3D9"/>
              </a:gs>
              <a:gs pos="100000">
                <a:schemeClr val="accent1"/>
              </a:gs>
            </a:gsLst>
            <a:lin ang="5400000" scaled="0"/>
          </a:gra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" name="Google Shape;247;p19">
            <a:extLst>
              <a:ext uri="{FF2B5EF4-FFF2-40B4-BE49-F238E27FC236}">
                <a16:creationId xmlns:a16="http://schemas.microsoft.com/office/drawing/2014/main" id="{C3D34587-B48F-3749-88B8-1015CA51F5DB}"/>
              </a:ext>
            </a:extLst>
          </p:cNvPr>
          <p:cNvCxnSpPr/>
          <p:nvPr/>
        </p:nvCxnSpPr>
        <p:spPr>
          <a:xfrm rot="10800000" flipH="1">
            <a:off x="5659427" y="2591303"/>
            <a:ext cx="7235" cy="1941807"/>
          </a:xfrm>
          <a:prstGeom prst="straightConnector1">
            <a:avLst/>
          </a:prstGeom>
          <a:noFill/>
          <a:ln w="19050" cap="flat" cmpd="sng">
            <a:solidFill>
              <a:srgbClr val="969696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96" name="Google Shape;248;p19">
            <a:extLst>
              <a:ext uri="{FF2B5EF4-FFF2-40B4-BE49-F238E27FC236}">
                <a16:creationId xmlns:a16="http://schemas.microsoft.com/office/drawing/2014/main" id="{331DFACB-D915-F447-B8BC-441803670058}"/>
              </a:ext>
            </a:extLst>
          </p:cNvPr>
          <p:cNvSpPr/>
          <p:nvPr/>
        </p:nvSpPr>
        <p:spPr>
          <a:xfrm>
            <a:off x="5639891" y="2352409"/>
            <a:ext cx="612000" cy="612000"/>
          </a:xfrm>
          <a:prstGeom prst="ellipse">
            <a:avLst/>
          </a:prstGeom>
          <a:gradFill>
            <a:gsLst>
              <a:gs pos="0">
                <a:srgbClr val="83B3D9"/>
              </a:gs>
              <a:gs pos="100000">
                <a:schemeClr val="accent1"/>
              </a:gs>
            </a:gsLst>
            <a:lin ang="5400000" scaled="0"/>
          </a:gra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" name="Google Shape;249;p19">
            <a:extLst>
              <a:ext uri="{FF2B5EF4-FFF2-40B4-BE49-F238E27FC236}">
                <a16:creationId xmlns:a16="http://schemas.microsoft.com/office/drawing/2014/main" id="{2BA89B7F-D83D-E84F-895C-F4C409A9650C}"/>
              </a:ext>
            </a:extLst>
          </p:cNvPr>
          <p:cNvCxnSpPr/>
          <p:nvPr/>
        </p:nvCxnSpPr>
        <p:spPr>
          <a:xfrm rot="10800000" flipH="1">
            <a:off x="6241548" y="2647397"/>
            <a:ext cx="30181" cy="2871749"/>
          </a:xfrm>
          <a:prstGeom prst="straightConnector1">
            <a:avLst/>
          </a:prstGeom>
          <a:noFill/>
          <a:ln w="19050" cap="flat" cmpd="sng">
            <a:solidFill>
              <a:srgbClr val="969696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98" name="Google Shape;250;p19">
            <a:extLst>
              <a:ext uri="{FF2B5EF4-FFF2-40B4-BE49-F238E27FC236}">
                <a16:creationId xmlns:a16="http://schemas.microsoft.com/office/drawing/2014/main" id="{5E2ACCBF-4407-D04C-B6ED-F01C62D57BB2}"/>
              </a:ext>
            </a:extLst>
          </p:cNvPr>
          <p:cNvSpPr/>
          <p:nvPr/>
        </p:nvSpPr>
        <p:spPr>
          <a:xfrm>
            <a:off x="6260721" y="2352409"/>
            <a:ext cx="612000" cy="612000"/>
          </a:xfrm>
          <a:prstGeom prst="ellipse">
            <a:avLst/>
          </a:prstGeom>
          <a:gradFill>
            <a:gsLst>
              <a:gs pos="0">
                <a:srgbClr val="83B3D9"/>
              </a:gs>
              <a:gs pos="100000">
                <a:schemeClr val="accent1"/>
              </a:gs>
            </a:gsLst>
            <a:lin ang="5400000" scaled="0"/>
          </a:gra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" name="Google Shape;251;p19">
            <a:extLst>
              <a:ext uri="{FF2B5EF4-FFF2-40B4-BE49-F238E27FC236}">
                <a16:creationId xmlns:a16="http://schemas.microsoft.com/office/drawing/2014/main" id="{B4708095-8736-084B-A611-C3DAA201EFF2}"/>
              </a:ext>
            </a:extLst>
          </p:cNvPr>
          <p:cNvCxnSpPr/>
          <p:nvPr/>
        </p:nvCxnSpPr>
        <p:spPr>
          <a:xfrm rot="10800000" flipH="1">
            <a:off x="7241475" y="2594367"/>
            <a:ext cx="1932" cy="1267747"/>
          </a:xfrm>
          <a:prstGeom prst="straightConnector1">
            <a:avLst/>
          </a:prstGeom>
          <a:noFill/>
          <a:ln w="19050" cap="flat" cmpd="sng">
            <a:solidFill>
              <a:srgbClr val="969696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00" name="Google Shape;252;p19">
            <a:extLst>
              <a:ext uri="{FF2B5EF4-FFF2-40B4-BE49-F238E27FC236}">
                <a16:creationId xmlns:a16="http://schemas.microsoft.com/office/drawing/2014/main" id="{55951F02-6ADF-1C45-9140-34B1410957B9}"/>
              </a:ext>
            </a:extLst>
          </p:cNvPr>
          <p:cNvSpPr/>
          <p:nvPr/>
        </p:nvSpPr>
        <p:spPr>
          <a:xfrm>
            <a:off x="7221637" y="2341343"/>
            <a:ext cx="612000" cy="612000"/>
          </a:xfrm>
          <a:prstGeom prst="ellipse">
            <a:avLst/>
          </a:prstGeom>
          <a:gradFill>
            <a:gsLst>
              <a:gs pos="0">
                <a:srgbClr val="83B3D9"/>
              </a:gs>
              <a:gs pos="100000">
                <a:schemeClr val="accent1"/>
              </a:gs>
            </a:gsLst>
            <a:lin ang="5400000" scaled="0"/>
          </a:gra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253;p19">
            <a:extLst>
              <a:ext uri="{FF2B5EF4-FFF2-40B4-BE49-F238E27FC236}">
                <a16:creationId xmlns:a16="http://schemas.microsoft.com/office/drawing/2014/main" id="{E2ED1B4A-1990-DE4D-982B-7A8907DE9842}"/>
              </a:ext>
            </a:extLst>
          </p:cNvPr>
          <p:cNvCxnSpPr/>
          <p:nvPr/>
        </p:nvCxnSpPr>
        <p:spPr>
          <a:xfrm rot="10800000">
            <a:off x="9121418" y="2602679"/>
            <a:ext cx="12897" cy="1105899"/>
          </a:xfrm>
          <a:prstGeom prst="straightConnector1">
            <a:avLst/>
          </a:prstGeom>
          <a:noFill/>
          <a:ln w="19050" cap="flat" cmpd="sng">
            <a:solidFill>
              <a:srgbClr val="969696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02" name="Google Shape;254;p19">
            <a:extLst>
              <a:ext uri="{FF2B5EF4-FFF2-40B4-BE49-F238E27FC236}">
                <a16:creationId xmlns:a16="http://schemas.microsoft.com/office/drawing/2014/main" id="{85457547-6998-4743-9A26-8A6C46353674}"/>
              </a:ext>
            </a:extLst>
          </p:cNvPr>
          <p:cNvSpPr/>
          <p:nvPr/>
        </p:nvSpPr>
        <p:spPr>
          <a:xfrm>
            <a:off x="9109367" y="2362604"/>
            <a:ext cx="612000" cy="612000"/>
          </a:xfrm>
          <a:prstGeom prst="ellipse">
            <a:avLst/>
          </a:prstGeom>
          <a:solidFill>
            <a:srgbClr val="BBD187"/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" name="Google Shape;255;p19">
            <a:extLst>
              <a:ext uri="{FF2B5EF4-FFF2-40B4-BE49-F238E27FC236}">
                <a16:creationId xmlns:a16="http://schemas.microsoft.com/office/drawing/2014/main" id="{018D0D89-D0AF-3C4A-88A6-66253430AE80}"/>
              </a:ext>
            </a:extLst>
          </p:cNvPr>
          <p:cNvCxnSpPr/>
          <p:nvPr/>
        </p:nvCxnSpPr>
        <p:spPr>
          <a:xfrm rot="10800000" flipH="1">
            <a:off x="10110352" y="2619192"/>
            <a:ext cx="4270" cy="1806453"/>
          </a:xfrm>
          <a:prstGeom prst="straightConnector1">
            <a:avLst/>
          </a:prstGeom>
          <a:noFill/>
          <a:ln w="19050" cap="flat" cmpd="sng">
            <a:solidFill>
              <a:srgbClr val="969696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04" name="Google Shape;256;p19">
            <a:extLst>
              <a:ext uri="{FF2B5EF4-FFF2-40B4-BE49-F238E27FC236}">
                <a16:creationId xmlns:a16="http://schemas.microsoft.com/office/drawing/2014/main" id="{B5DB0991-165C-2B43-8F2C-1AF1C61A696A}"/>
              </a:ext>
            </a:extLst>
          </p:cNvPr>
          <p:cNvSpPr/>
          <p:nvPr/>
        </p:nvSpPr>
        <p:spPr>
          <a:xfrm>
            <a:off x="10094580" y="2350159"/>
            <a:ext cx="612000" cy="612000"/>
          </a:xfrm>
          <a:prstGeom prst="ellipse">
            <a:avLst/>
          </a:prstGeom>
          <a:gradFill>
            <a:gsLst>
              <a:gs pos="0">
                <a:srgbClr val="83B3D9"/>
              </a:gs>
              <a:gs pos="100000">
                <a:schemeClr val="accent1"/>
              </a:gs>
            </a:gsLst>
            <a:lin ang="5400000" scaled="0"/>
          </a:gra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257;p19">
            <a:extLst>
              <a:ext uri="{FF2B5EF4-FFF2-40B4-BE49-F238E27FC236}">
                <a16:creationId xmlns:a16="http://schemas.microsoft.com/office/drawing/2014/main" id="{4C9CFD89-54D0-204D-BEB9-8CD833581D3E}"/>
              </a:ext>
            </a:extLst>
          </p:cNvPr>
          <p:cNvSpPr/>
          <p:nvPr/>
        </p:nvSpPr>
        <p:spPr>
          <a:xfrm>
            <a:off x="10712429" y="2341343"/>
            <a:ext cx="612000" cy="612000"/>
          </a:xfrm>
          <a:prstGeom prst="ellipse">
            <a:avLst/>
          </a:prstGeom>
          <a:gradFill>
            <a:gsLst>
              <a:gs pos="0">
                <a:srgbClr val="83B3D9"/>
              </a:gs>
              <a:gs pos="100000">
                <a:schemeClr val="accent1"/>
              </a:gs>
            </a:gsLst>
            <a:lin ang="5400000" scaled="0"/>
          </a:gra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258;p19">
            <a:extLst>
              <a:ext uri="{FF2B5EF4-FFF2-40B4-BE49-F238E27FC236}">
                <a16:creationId xmlns:a16="http://schemas.microsoft.com/office/drawing/2014/main" id="{80BB2189-28A1-AF41-B667-3D023AAFB5C4}"/>
              </a:ext>
            </a:extLst>
          </p:cNvPr>
          <p:cNvSpPr/>
          <p:nvPr/>
        </p:nvSpPr>
        <p:spPr>
          <a:xfrm>
            <a:off x="1350152" y="5220507"/>
            <a:ext cx="1663993" cy="597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0" bIns="0" anchor="b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050"/>
              <a:buFont typeface="Calibri"/>
              <a:buNone/>
            </a:pPr>
            <a:r>
              <a:rPr lang="en" sz="105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E2-Design Thinking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Calibri"/>
              <a:buNone/>
            </a:pPr>
            <a:r>
              <a:rPr lang="en" sz="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Active Learning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Calibri"/>
              <a:buNone/>
            </a:pPr>
            <a:r>
              <a:rPr lang="en" sz="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Self-Study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Calibri"/>
              <a:buNone/>
            </a:pPr>
            <a:r>
              <a:rPr lang="en" sz="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Group Coaching</a:t>
            </a:r>
            <a:endParaRPr sz="105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259;p19">
            <a:extLst>
              <a:ext uri="{FF2B5EF4-FFF2-40B4-BE49-F238E27FC236}">
                <a16:creationId xmlns:a16="http://schemas.microsoft.com/office/drawing/2014/main" id="{1D979242-AD9E-464B-9DF9-F965EF016B6C}"/>
              </a:ext>
            </a:extLst>
          </p:cNvPr>
          <p:cNvSpPr/>
          <p:nvPr/>
        </p:nvSpPr>
        <p:spPr>
          <a:xfrm>
            <a:off x="2291724" y="4805068"/>
            <a:ext cx="1663993" cy="31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0" bIns="0" anchor="b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050"/>
              <a:buFont typeface="Calibri"/>
              <a:buNone/>
            </a:pPr>
            <a:r>
              <a:rPr lang="en" sz="105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M1-Mentorship 101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Calibri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Active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260;p19">
            <a:extLst>
              <a:ext uri="{FF2B5EF4-FFF2-40B4-BE49-F238E27FC236}">
                <a16:creationId xmlns:a16="http://schemas.microsoft.com/office/drawing/2014/main" id="{6A4EE167-909C-2244-A6E1-20E8B3C9594D}"/>
              </a:ext>
            </a:extLst>
          </p:cNvPr>
          <p:cNvSpPr/>
          <p:nvPr/>
        </p:nvSpPr>
        <p:spPr>
          <a:xfrm>
            <a:off x="3236547" y="4425645"/>
            <a:ext cx="1663993" cy="31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0" bIns="0" anchor="b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050"/>
              <a:buFont typeface="Calibri"/>
              <a:buNone/>
            </a:pPr>
            <a:r>
              <a:rPr lang="en" sz="105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I1-Investorship 101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Calibri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Active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261;p19">
            <a:extLst>
              <a:ext uri="{FF2B5EF4-FFF2-40B4-BE49-F238E27FC236}">
                <a16:creationId xmlns:a16="http://schemas.microsoft.com/office/drawing/2014/main" id="{FE177744-784D-C74C-9227-E424267D9190}"/>
              </a:ext>
            </a:extLst>
          </p:cNvPr>
          <p:cNvSpPr/>
          <p:nvPr/>
        </p:nvSpPr>
        <p:spPr>
          <a:xfrm>
            <a:off x="4153281" y="5188279"/>
            <a:ext cx="2298575" cy="597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0" bIns="0" anchor="b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050"/>
              <a:buFont typeface="Calibri"/>
              <a:buNone/>
            </a:pPr>
            <a:r>
              <a:rPr lang="en" sz="105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E3-Dream2Live Design-Inno Workshop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Calibri"/>
              <a:buNone/>
            </a:pPr>
            <a:r>
              <a:rPr lang="en" sz="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Design Workshop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Calibri"/>
              <a:buNone/>
            </a:pPr>
            <a:r>
              <a:rPr lang="en" sz="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Self-Study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Calibri"/>
              <a:buNone/>
            </a:pPr>
            <a:r>
              <a:rPr lang="en" sz="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Group Coaching</a:t>
            </a:r>
            <a:endParaRPr sz="105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262;p19">
            <a:extLst>
              <a:ext uri="{FF2B5EF4-FFF2-40B4-BE49-F238E27FC236}">
                <a16:creationId xmlns:a16="http://schemas.microsoft.com/office/drawing/2014/main" id="{9D772268-6442-ED4B-A240-B8AF6217D8D4}"/>
              </a:ext>
            </a:extLst>
          </p:cNvPr>
          <p:cNvSpPr/>
          <p:nvPr/>
        </p:nvSpPr>
        <p:spPr>
          <a:xfrm>
            <a:off x="5072746" y="3302688"/>
            <a:ext cx="2298575" cy="597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0" bIns="0" anchor="b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050"/>
              <a:buFont typeface="Calibri"/>
              <a:buNone/>
            </a:pPr>
            <a:r>
              <a:rPr lang="en" sz="105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E4-Business Planning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Calibri"/>
              <a:buNone/>
            </a:pPr>
            <a:r>
              <a:rPr lang="en" sz="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Active Learning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Calibri"/>
              <a:buNone/>
            </a:pPr>
            <a:r>
              <a:rPr lang="en" sz="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Self-Study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Calibri"/>
              <a:buNone/>
            </a:pPr>
            <a:r>
              <a:rPr lang="en" sz="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Mentoring 1:1</a:t>
            </a:r>
            <a:endParaRPr sz="105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263;p19">
            <a:extLst>
              <a:ext uri="{FF2B5EF4-FFF2-40B4-BE49-F238E27FC236}">
                <a16:creationId xmlns:a16="http://schemas.microsoft.com/office/drawing/2014/main" id="{5B4097DE-71D1-4644-B90E-C1699A429265}"/>
              </a:ext>
            </a:extLst>
          </p:cNvPr>
          <p:cNvSpPr/>
          <p:nvPr/>
        </p:nvSpPr>
        <p:spPr>
          <a:xfrm>
            <a:off x="5661862" y="3946589"/>
            <a:ext cx="2298575" cy="597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0" bIns="0" anchor="b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050"/>
              <a:buFont typeface="Calibri"/>
              <a:buNone/>
            </a:pPr>
            <a:r>
              <a:rPr lang="en" sz="105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E5-Business (Go-To-Market) Modelling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Calibri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Active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Calibri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Self-Study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Calibri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Mentoring 1:1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264;p19">
            <a:extLst>
              <a:ext uri="{FF2B5EF4-FFF2-40B4-BE49-F238E27FC236}">
                <a16:creationId xmlns:a16="http://schemas.microsoft.com/office/drawing/2014/main" id="{F37EB0B8-C5A8-FA43-8B17-9D19B104D1CA}"/>
              </a:ext>
            </a:extLst>
          </p:cNvPr>
          <p:cNvSpPr/>
          <p:nvPr/>
        </p:nvSpPr>
        <p:spPr>
          <a:xfrm>
            <a:off x="6260721" y="4563155"/>
            <a:ext cx="2298575" cy="597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0" bIns="0" anchor="b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050"/>
              <a:buFont typeface="Calibri"/>
              <a:buNone/>
            </a:pPr>
            <a:r>
              <a:rPr lang="en" sz="105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E6-Project Planning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Calibri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Active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Calibri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Self-Study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Calibri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Mentoring 1:1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265;p19">
            <a:extLst>
              <a:ext uri="{FF2B5EF4-FFF2-40B4-BE49-F238E27FC236}">
                <a16:creationId xmlns:a16="http://schemas.microsoft.com/office/drawing/2014/main" id="{BE60C022-4792-1144-B9F9-F4928F18A3CA}"/>
              </a:ext>
            </a:extLst>
          </p:cNvPr>
          <p:cNvSpPr/>
          <p:nvPr/>
        </p:nvSpPr>
        <p:spPr>
          <a:xfrm>
            <a:off x="7246764" y="3012668"/>
            <a:ext cx="1778015" cy="597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0" bIns="0" anchor="b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050"/>
              <a:buFont typeface="Calibri"/>
              <a:buNone/>
            </a:pPr>
            <a:r>
              <a:rPr lang="en" sz="105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E7-Piloting/Prototyping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Calibri"/>
              <a:buNone/>
            </a:pPr>
            <a:r>
              <a:rPr lang="en" sz="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Active Learning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Calibri"/>
              <a:buNone/>
            </a:pPr>
            <a:r>
              <a:rPr lang="en" sz="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Self-Study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Calibri"/>
              <a:buNone/>
            </a:pPr>
            <a:r>
              <a:rPr lang="en" sz="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Mentoring 1:1</a:t>
            </a:r>
            <a:endParaRPr sz="105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266;p19">
            <a:extLst>
              <a:ext uri="{FF2B5EF4-FFF2-40B4-BE49-F238E27FC236}">
                <a16:creationId xmlns:a16="http://schemas.microsoft.com/office/drawing/2014/main" id="{D0AB7D40-4804-2342-8DAD-4B861CAC7322}"/>
              </a:ext>
            </a:extLst>
          </p:cNvPr>
          <p:cNvSpPr/>
          <p:nvPr/>
        </p:nvSpPr>
        <p:spPr>
          <a:xfrm>
            <a:off x="9138624" y="3392016"/>
            <a:ext cx="1663993" cy="31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0" bIns="0" anchor="b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050"/>
              <a:buFont typeface="Calibri"/>
              <a:buNone/>
            </a:pPr>
            <a:r>
              <a:rPr lang="en" sz="105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I2-Win:Win Investments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Calibri"/>
              <a:buNone/>
            </a:pPr>
            <a:r>
              <a:rPr lang="en" sz="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Active Learning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267;p19">
            <a:extLst>
              <a:ext uri="{FF2B5EF4-FFF2-40B4-BE49-F238E27FC236}">
                <a16:creationId xmlns:a16="http://schemas.microsoft.com/office/drawing/2014/main" id="{221697C8-C6EC-D748-8209-AB0154C244FF}"/>
              </a:ext>
            </a:extLst>
          </p:cNvPr>
          <p:cNvSpPr/>
          <p:nvPr/>
        </p:nvSpPr>
        <p:spPr>
          <a:xfrm>
            <a:off x="10120902" y="3828366"/>
            <a:ext cx="1842893" cy="597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0" bIns="0" anchor="b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050"/>
              <a:buFont typeface="Calibri"/>
              <a:buNone/>
            </a:pPr>
            <a:r>
              <a:rPr lang="en" sz="105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E8-Selling Ideas/Concepts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Calibri"/>
              <a:buNone/>
            </a:pPr>
            <a:r>
              <a:rPr lang="en" sz="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Active Learning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Calibri"/>
              <a:buNone/>
            </a:pPr>
            <a:r>
              <a:rPr lang="en" sz="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Self-Study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Calibri"/>
              <a:buNone/>
            </a:pPr>
            <a:r>
              <a:rPr lang="en" sz="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Mentoring 1:1</a:t>
            </a:r>
            <a:endParaRPr sz="105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1" name="Google Shape;268;p19">
            <a:extLst>
              <a:ext uri="{FF2B5EF4-FFF2-40B4-BE49-F238E27FC236}">
                <a16:creationId xmlns:a16="http://schemas.microsoft.com/office/drawing/2014/main" id="{85F65392-6096-5E43-BF5C-8376C74B60B2}"/>
              </a:ext>
            </a:extLst>
          </p:cNvPr>
          <p:cNvCxnSpPr/>
          <p:nvPr/>
        </p:nvCxnSpPr>
        <p:spPr>
          <a:xfrm rot="10800000" flipH="1">
            <a:off x="10715419" y="2686030"/>
            <a:ext cx="25891" cy="2288488"/>
          </a:xfrm>
          <a:prstGeom prst="straightConnector1">
            <a:avLst/>
          </a:prstGeom>
          <a:noFill/>
          <a:ln w="19050" cap="flat" cmpd="sng">
            <a:solidFill>
              <a:srgbClr val="969696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22" name="Google Shape;269;p19">
            <a:extLst>
              <a:ext uri="{FF2B5EF4-FFF2-40B4-BE49-F238E27FC236}">
                <a16:creationId xmlns:a16="http://schemas.microsoft.com/office/drawing/2014/main" id="{E854507C-8469-2F4A-90D0-F32E83E74548}"/>
              </a:ext>
            </a:extLst>
          </p:cNvPr>
          <p:cNvSpPr/>
          <p:nvPr/>
        </p:nvSpPr>
        <p:spPr>
          <a:xfrm>
            <a:off x="10693023" y="4112057"/>
            <a:ext cx="1842893" cy="597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0" bIns="0" anchor="b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050"/>
              <a:buFont typeface="Calibri"/>
              <a:buNone/>
            </a:pPr>
            <a:r>
              <a:rPr lang="en" sz="105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E9-Investment Readiness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Calibri"/>
              <a:buNone/>
            </a:pPr>
            <a:r>
              <a:rPr lang="en" sz="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Active Learning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Calibri"/>
              <a:buNone/>
            </a:pPr>
            <a:r>
              <a:rPr lang="en" sz="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Self-Study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Calibri"/>
              <a:buNone/>
            </a:pPr>
            <a:r>
              <a:rPr lang="en" sz="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Mentoring 1:1</a:t>
            </a:r>
            <a:endParaRPr sz="105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" name="Google Shape;270;p19">
            <a:extLst>
              <a:ext uri="{FF2B5EF4-FFF2-40B4-BE49-F238E27FC236}">
                <a16:creationId xmlns:a16="http://schemas.microsoft.com/office/drawing/2014/main" id="{054EBC5E-A704-A746-9BEC-14241AA32C26}"/>
              </a:ext>
            </a:extLst>
          </p:cNvPr>
          <p:cNvGrpSpPr/>
          <p:nvPr/>
        </p:nvGrpSpPr>
        <p:grpSpPr>
          <a:xfrm>
            <a:off x="275198" y="1885997"/>
            <a:ext cx="486912" cy="455346"/>
            <a:chOff x="570875" y="4322250"/>
            <a:chExt cx="443300" cy="443325"/>
          </a:xfrm>
        </p:grpSpPr>
        <p:sp>
          <p:nvSpPr>
            <p:cNvPr id="124" name="Google Shape;271;p19">
              <a:extLst>
                <a:ext uri="{FF2B5EF4-FFF2-40B4-BE49-F238E27FC236}">
                  <a16:creationId xmlns:a16="http://schemas.microsoft.com/office/drawing/2014/main" id="{FD940ADA-1F16-6449-AA2E-BCAE265CB8C9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72;p19">
              <a:extLst>
                <a:ext uri="{FF2B5EF4-FFF2-40B4-BE49-F238E27FC236}">
                  <a16:creationId xmlns:a16="http://schemas.microsoft.com/office/drawing/2014/main" id="{26F068FC-4789-AD4B-9457-73D6108D1B89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73;p19">
              <a:extLst>
                <a:ext uri="{FF2B5EF4-FFF2-40B4-BE49-F238E27FC236}">
                  <a16:creationId xmlns:a16="http://schemas.microsoft.com/office/drawing/2014/main" id="{0A5F3CEB-1DD1-3849-A2C1-A4BF4BC7D17B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74;p19">
              <a:extLst>
                <a:ext uri="{FF2B5EF4-FFF2-40B4-BE49-F238E27FC236}">
                  <a16:creationId xmlns:a16="http://schemas.microsoft.com/office/drawing/2014/main" id="{B0E7E3BD-5F71-B84D-B2D8-BD37CA3AD37B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275;p19">
            <a:extLst>
              <a:ext uri="{FF2B5EF4-FFF2-40B4-BE49-F238E27FC236}">
                <a16:creationId xmlns:a16="http://schemas.microsoft.com/office/drawing/2014/main" id="{A7C9C238-FEE7-9F47-819E-9F4AF04B2798}"/>
              </a:ext>
            </a:extLst>
          </p:cNvPr>
          <p:cNvGrpSpPr/>
          <p:nvPr/>
        </p:nvGrpSpPr>
        <p:grpSpPr>
          <a:xfrm>
            <a:off x="11630709" y="1939916"/>
            <a:ext cx="436925" cy="456952"/>
            <a:chOff x="5297950" y="1632050"/>
            <a:chExt cx="426200" cy="431100"/>
          </a:xfrm>
        </p:grpSpPr>
        <p:sp>
          <p:nvSpPr>
            <p:cNvPr id="129" name="Google Shape;276;p19">
              <a:extLst>
                <a:ext uri="{FF2B5EF4-FFF2-40B4-BE49-F238E27FC236}">
                  <a16:creationId xmlns:a16="http://schemas.microsoft.com/office/drawing/2014/main" id="{13FF8B4C-91BD-B542-85DA-E698C51BE1AF}"/>
                </a:ext>
              </a:extLst>
            </p:cNvPr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77;p19">
              <a:extLst>
                <a:ext uri="{FF2B5EF4-FFF2-40B4-BE49-F238E27FC236}">
                  <a16:creationId xmlns:a16="http://schemas.microsoft.com/office/drawing/2014/main" id="{AA4F1C90-090B-DF40-B9E0-205FB4B74830}"/>
                </a:ext>
              </a:extLst>
            </p:cNvPr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04;p15">
            <a:extLst>
              <a:ext uri="{FF2B5EF4-FFF2-40B4-BE49-F238E27FC236}">
                <a16:creationId xmlns:a16="http://schemas.microsoft.com/office/drawing/2014/main" id="{328BC33E-5135-BC48-BD43-E0664A604488}"/>
              </a:ext>
            </a:extLst>
          </p:cNvPr>
          <p:cNvSpPr txBox="1">
            <a:spLocks/>
          </p:cNvSpPr>
          <p:nvPr/>
        </p:nvSpPr>
        <p:spPr>
          <a:xfrm>
            <a:off x="3177272" y="763277"/>
            <a:ext cx="7761599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Dream Orphans" panose="02000400000000000000" pitchFamily="2" charset="77"/>
                <a:ea typeface="Dream Orphans" panose="02000400000000000000" pitchFamily="2" charset="7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200"/>
            </a:pPr>
            <a:r>
              <a:rPr lang="en" sz="3200" b="1" dirty="0">
                <a:solidFill>
                  <a:srgbClr val="1C405D"/>
                </a:solidFill>
                <a:ea typeface="Calibri"/>
                <a:cs typeface="Calibri"/>
                <a:sym typeface="Calibri"/>
              </a:rPr>
              <a:t>Ignite Program – Readiness Modules</a:t>
            </a:r>
            <a:endParaRPr lang="en" b="1" dirty="0"/>
          </a:p>
        </p:txBody>
      </p:sp>
      <p:pic>
        <p:nvPicPr>
          <p:cNvPr id="138" name="Google Shape;105;p15">
            <a:extLst>
              <a:ext uri="{FF2B5EF4-FFF2-40B4-BE49-F238E27FC236}">
                <a16:creationId xmlns:a16="http://schemas.microsoft.com/office/drawing/2014/main" id="{25C7618C-D8DE-E243-ABA4-2463DF5031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267" r="19375"/>
          <a:stretch/>
        </p:blipFill>
        <p:spPr>
          <a:xfrm>
            <a:off x="1076025" y="661012"/>
            <a:ext cx="2030732" cy="798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30;p5">
            <a:extLst>
              <a:ext uri="{FF2B5EF4-FFF2-40B4-BE49-F238E27FC236}">
                <a16:creationId xmlns:a16="http://schemas.microsoft.com/office/drawing/2014/main" id="{DC85C73E-5E81-EE47-AD0F-91A8082654CE}"/>
              </a:ext>
            </a:extLst>
          </p:cNvPr>
          <p:cNvSpPr/>
          <p:nvPr/>
        </p:nvSpPr>
        <p:spPr>
          <a:xfrm>
            <a:off x="1084363" y="1572291"/>
            <a:ext cx="2044800" cy="13769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0185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  <a:alpha val="50000"/>
              </a:schemeClr>
            </a:gs>
            <a:gs pos="50000">
              <a:schemeClr val="accent4">
                <a:lumMod val="60000"/>
                <a:lumOff val="40000"/>
                <a:alpha val="50000"/>
              </a:schemeClr>
            </a:gs>
            <a:gs pos="26000">
              <a:schemeClr val="accent4">
                <a:lumMod val="75000"/>
                <a:alpha val="50000"/>
              </a:schemeClr>
            </a:gs>
            <a:gs pos="75000">
              <a:schemeClr val="accent4">
                <a:lumMod val="40000"/>
                <a:lumOff val="60000"/>
                <a:alpha val="50000"/>
              </a:schemeClr>
            </a:gs>
            <a:gs pos="100000">
              <a:schemeClr val="accent4">
                <a:lumMod val="20000"/>
                <a:lumOff val="80000"/>
                <a:alpha val="50000"/>
              </a:schemeClr>
            </a:gs>
          </a:gsLst>
          <a:lin ang="5400000" scaled="1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04;p15">
            <a:extLst>
              <a:ext uri="{FF2B5EF4-FFF2-40B4-BE49-F238E27FC236}">
                <a16:creationId xmlns:a16="http://schemas.microsoft.com/office/drawing/2014/main" id="{328BC33E-5135-BC48-BD43-E0664A604488}"/>
              </a:ext>
            </a:extLst>
          </p:cNvPr>
          <p:cNvSpPr txBox="1">
            <a:spLocks/>
          </p:cNvSpPr>
          <p:nvPr/>
        </p:nvSpPr>
        <p:spPr>
          <a:xfrm>
            <a:off x="3177272" y="763277"/>
            <a:ext cx="7761599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Dream Orphans" panose="02000400000000000000" pitchFamily="2" charset="77"/>
                <a:ea typeface="Dream Orphans" panose="02000400000000000000" pitchFamily="2" charset="7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200"/>
            </a:pPr>
            <a:r>
              <a:rPr lang="en" sz="3200" b="1" dirty="0">
                <a:solidFill>
                  <a:srgbClr val="1C405D"/>
                </a:solidFill>
                <a:ea typeface="Calibri"/>
                <a:cs typeface="Calibri"/>
                <a:sym typeface="Calibri"/>
              </a:rPr>
              <a:t>Ignite Program </a:t>
            </a:r>
            <a:r>
              <a:rPr lang="en" sz="3200" b="1" dirty="0">
                <a:solidFill>
                  <a:srgbClr val="1C405D"/>
                </a:solidFill>
                <a:cs typeface="Calibri"/>
                <a:sym typeface="Calibri"/>
              </a:rPr>
              <a:t>– </a:t>
            </a:r>
            <a:r>
              <a:rPr lang="tr-TR" sz="3200" b="1" dirty="0">
                <a:solidFill>
                  <a:srgbClr val="1C405D"/>
                </a:solidFill>
                <a:cs typeface="Calibri"/>
                <a:sym typeface="Calibri"/>
              </a:rPr>
              <a:t>Entrepreneurship 101</a:t>
            </a:r>
            <a:endParaRPr lang="tr-TR" sz="3200" b="1" dirty="0">
              <a:solidFill>
                <a:srgbClr val="1C405D"/>
              </a:solidFill>
              <a:cs typeface="Calibri"/>
            </a:endParaRPr>
          </a:p>
        </p:txBody>
      </p:sp>
      <p:pic>
        <p:nvPicPr>
          <p:cNvPr id="138" name="Google Shape;105;p15">
            <a:extLst>
              <a:ext uri="{FF2B5EF4-FFF2-40B4-BE49-F238E27FC236}">
                <a16:creationId xmlns:a16="http://schemas.microsoft.com/office/drawing/2014/main" id="{25C7618C-D8DE-E243-ABA4-2463DF5031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267" r="19375"/>
          <a:stretch/>
        </p:blipFill>
        <p:spPr>
          <a:xfrm>
            <a:off x="1076025" y="661012"/>
            <a:ext cx="2030732" cy="798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30;p5">
            <a:extLst>
              <a:ext uri="{FF2B5EF4-FFF2-40B4-BE49-F238E27FC236}">
                <a16:creationId xmlns:a16="http://schemas.microsoft.com/office/drawing/2014/main" id="{DC85C73E-5E81-EE47-AD0F-91A8082654CE}"/>
              </a:ext>
            </a:extLst>
          </p:cNvPr>
          <p:cNvSpPr/>
          <p:nvPr/>
        </p:nvSpPr>
        <p:spPr>
          <a:xfrm>
            <a:off x="1084363" y="1572291"/>
            <a:ext cx="2044800" cy="13769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3" name="Google Shape;293;p21">
            <a:extLst>
              <a:ext uri="{FF2B5EF4-FFF2-40B4-BE49-F238E27FC236}">
                <a16:creationId xmlns:a16="http://schemas.microsoft.com/office/drawing/2014/main" id="{4EC93821-7AA5-E142-8C65-84B7D58E9C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6608074"/>
              </p:ext>
            </p:extLst>
          </p:nvPr>
        </p:nvGraphicFramePr>
        <p:xfrm>
          <a:off x="116950" y="1822279"/>
          <a:ext cx="11958100" cy="3912005"/>
        </p:xfrm>
        <a:graphic>
          <a:graphicData uri="http://schemas.openxmlformats.org/drawingml/2006/table">
            <a:tbl>
              <a:tblPr>
                <a:noFill/>
                <a:tableStyleId>{57146941-40B7-4E2B-A62C-440E47C323BE}</a:tableStyleId>
              </a:tblPr>
              <a:tblGrid>
                <a:gridCol w="128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3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654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Stage 1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Objective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Methods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Tools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Duration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51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Active Learning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develop insight as to: 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Entrepreneurship overall; 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 success factors and competencies for being an entrepreneur; 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own capabilities and competencies in order to become and move on as an Entrepreneur.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Who is an Entrepreneur (E)?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Risks and Rewards of Entrepreneurship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 Competencies of an Entrepreneur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Do Entrepreneurship Ecosystems Work?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Stories from (experienced) Entrepreneurs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Seminar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Workshop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Exercise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Speakers/Panel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Game-Find the Entrepreneur In You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Assessment-Competencies Mapping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Panel/Q&amp;A-with Story-Tellers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Kick-Off+2 Weeks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Day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5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Self-Study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contemplate on learnings and self-assessment outcomes out of Active Learning session in order to become aware and define key requirements to move on as an Entrepreneur 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Review Learnings and Outcomes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none" strike="noStrike" cap="none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Thought Process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Entrepreneurship Ignite Assessment </a:t>
                      </a:r>
                      <a:endParaRPr sz="1000" u="none" strike="noStrike" cap="none" dirty="0">
                        <a:solidFill>
                          <a:srgbClr val="1C405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Personal SWOT Analysis Template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Stage 1 Active Learning+1 Week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Hours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33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Get Support of Others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learn from each other’s self exploration, get others’ guidance and ideas as to how to move on as an </a:t>
                      </a: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Entrepreneur and get ready for Stage 2</a:t>
                      </a:r>
                      <a:endParaRPr sz="1000" u="none" strike="noStrike" cap="none" dirty="0">
                        <a:solidFill>
                          <a:srgbClr val="1C405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was key insight out of Active Learning?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did you assess yourself as an Entrepreneur?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which areas you feel more competent?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would you leverage your strengths?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which areas you feel less competent? 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is the impact of your weaknesses?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would you plan to develop yourself as an Entrepreneur?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Discussion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Peer-Coaching by Program Participants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b="0" i="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Personal Action Plan Template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Readiness Check-List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Self-Study+2 Weeks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05D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none" strike="noStrike" cap="none" dirty="0">
                          <a:solidFill>
                            <a:srgbClr val="1C40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½ Days</a:t>
                      </a:r>
                      <a:endParaRPr sz="1400" u="none" strike="noStrike" cap="none"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619511D-52BF-7147-9208-51D78BAF33A8}"/>
              </a:ext>
            </a:extLst>
          </p:cNvPr>
          <p:cNvSpPr txBox="1"/>
          <p:nvPr/>
        </p:nvSpPr>
        <p:spPr>
          <a:xfrm rot="20075466">
            <a:off x="4121517" y="3397325"/>
            <a:ext cx="4357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Example of a Module</a:t>
            </a:r>
          </a:p>
        </p:txBody>
      </p:sp>
      <p:grpSp>
        <p:nvGrpSpPr>
          <p:cNvPr id="55" name="Google Shape;294;p21">
            <a:extLst>
              <a:ext uri="{FF2B5EF4-FFF2-40B4-BE49-F238E27FC236}">
                <a16:creationId xmlns:a16="http://schemas.microsoft.com/office/drawing/2014/main" id="{8CE33008-4E43-0C40-9645-19D6A9A5FB62}"/>
              </a:ext>
            </a:extLst>
          </p:cNvPr>
          <p:cNvGrpSpPr/>
          <p:nvPr/>
        </p:nvGrpSpPr>
        <p:grpSpPr>
          <a:xfrm>
            <a:off x="212265" y="836124"/>
            <a:ext cx="807771" cy="807769"/>
            <a:chOff x="212265" y="836124"/>
            <a:chExt cx="807771" cy="807769"/>
          </a:xfrm>
        </p:grpSpPr>
        <p:grpSp>
          <p:nvGrpSpPr>
            <p:cNvPr id="56" name="Google Shape;295;p21">
              <a:extLst>
                <a:ext uri="{FF2B5EF4-FFF2-40B4-BE49-F238E27FC236}">
                  <a16:creationId xmlns:a16="http://schemas.microsoft.com/office/drawing/2014/main" id="{93AA2369-E169-4249-982C-1958E2FE5C74}"/>
                </a:ext>
              </a:extLst>
            </p:cNvPr>
            <p:cNvGrpSpPr/>
            <p:nvPr/>
          </p:nvGrpSpPr>
          <p:grpSpPr>
            <a:xfrm>
              <a:off x="212266" y="836124"/>
              <a:ext cx="807770" cy="807769"/>
              <a:chOff x="3782699" y="1538287"/>
              <a:chExt cx="1578601" cy="1578600"/>
            </a:xfrm>
          </p:grpSpPr>
          <p:sp>
            <p:nvSpPr>
              <p:cNvPr id="58" name="Google Shape;296;p21">
                <a:extLst>
                  <a:ext uri="{FF2B5EF4-FFF2-40B4-BE49-F238E27FC236}">
                    <a16:creationId xmlns:a16="http://schemas.microsoft.com/office/drawing/2014/main" id="{B2585803-52BE-6E49-8307-A720E2D34032}"/>
                  </a:ext>
                </a:extLst>
              </p:cNvPr>
              <p:cNvSpPr/>
              <p:nvPr/>
            </p:nvSpPr>
            <p:spPr>
              <a:xfrm>
                <a:off x="3782700" y="2757487"/>
                <a:ext cx="359400" cy="359400"/>
              </a:xfrm>
              <a:prstGeom prst="corner">
                <a:avLst>
                  <a:gd name="adj1" fmla="val 50000"/>
                  <a:gd name="adj2" fmla="val 50000"/>
                </a:avLst>
              </a:prstGeom>
              <a:solidFill>
                <a:srgbClr val="2855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297;p21">
                <a:extLst>
                  <a:ext uri="{FF2B5EF4-FFF2-40B4-BE49-F238E27FC236}">
                    <a16:creationId xmlns:a16="http://schemas.microsoft.com/office/drawing/2014/main" id="{AD51BC01-40C0-C14F-85EA-D6BFC7A4E6A3}"/>
                  </a:ext>
                </a:extLst>
              </p:cNvPr>
              <p:cNvSpPr/>
              <p:nvPr/>
            </p:nvSpPr>
            <p:spPr>
              <a:xfrm rot="-5400000">
                <a:off x="5001900" y="2757487"/>
                <a:ext cx="359400" cy="359400"/>
              </a:xfrm>
              <a:prstGeom prst="corner">
                <a:avLst>
                  <a:gd name="adj1" fmla="val 50000"/>
                  <a:gd name="adj2" fmla="val 50000"/>
                </a:avLst>
              </a:prstGeom>
              <a:solidFill>
                <a:srgbClr val="2855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298;p21">
                <a:extLst>
                  <a:ext uri="{FF2B5EF4-FFF2-40B4-BE49-F238E27FC236}">
                    <a16:creationId xmlns:a16="http://schemas.microsoft.com/office/drawing/2014/main" id="{9CC34617-8FCC-644E-9168-F8B9BE0C74AF}"/>
                  </a:ext>
                </a:extLst>
              </p:cNvPr>
              <p:cNvSpPr/>
              <p:nvPr/>
            </p:nvSpPr>
            <p:spPr>
              <a:xfrm rot="5400000">
                <a:off x="3782699" y="1538287"/>
                <a:ext cx="359400" cy="359400"/>
              </a:xfrm>
              <a:prstGeom prst="corner">
                <a:avLst>
                  <a:gd name="adj1" fmla="val 50000"/>
                  <a:gd name="adj2" fmla="val 50000"/>
                </a:avLst>
              </a:prstGeom>
              <a:solidFill>
                <a:srgbClr val="2855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299;p21">
                <a:extLst>
                  <a:ext uri="{FF2B5EF4-FFF2-40B4-BE49-F238E27FC236}">
                    <a16:creationId xmlns:a16="http://schemas.microsoft.com/office/drawing/2014/main" id="{24DEF9EE-F05F-284D-9AE4-77A0582AEAEB}"/>
                  </a:ext>
                </a:extLst>
              </p:cNvPr>
              <p:cNvSpPr/>
              <p:nvPr/>
            </p:nvSpPr>
            <p:spPr>
              <a:xfrm rot="10800000">
                <a:off x="5001899" y="1538287"/>
                <a:ext cx="359400" cy="359400"/>
              </a:xfrm>
              <a:prstGeom prst="corner">
                <a:avLst>
                  <a:gd name="adj1" fmla="val 50000"/>
                  <a:gd name="adj2" fmla="val 50000"/>
                </a:avLst>
              </a:prstGeom>
              <a:solidFill>
                <a:srgbClr val="2855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" name="Google Shape;300;p21">
              <a:extLst>
                <a:ext uri="{FF2B5EF4-FFF2-40B4-BE49-F238E27FC236}">
                  <a16:creationId xmlns:a16="http://schemas.microsoft.com/office/drawing/2014/main" id="{1D4E1889-A783-2E45-AB23-1F4CA950A342}"/>
                </a:ext>
              </a:extLst>
            </p:cNvPr>
            <p:cNvSpPr txBox="1"/>
            <p:nvPr/>
          </p:nvSpPr>
          <p:spPr>
            <a:xfrm>
              <a:off x="212265" y="947891"/>
              <a:ext cx="8077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405D"/>
                </a:buClr>
                <a:buSzPts val="3200"/>
                <a:buFont typeface="Calibri"/>
                <a:buNone/>
              </a:pPr>
              <a:r>
                <a:rPr lang="en" sz="3200" b="1" i="0" u="none" strike="noStrike" cap="none">
                  <a:solidFill>
                    <a:srgbClr val="1C405D"/>
                  </a:solidFill>
                  <a:latin typeface="Calibri"/>
                  <a:ea typeface="Calibri"/>
                  <a:cs typeface="Calibri"/>
                  <a:sym typeface="Calibri"/>
                </a:rPr>
                <a:t>E1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6555054"/>
      </p:ext>
    </p:extLst>
  </p:cSld>
  <p:clrMapOvr>
    <a:masterClrMapping/>
  </p:clrMapOvr>
</p:sld>
</file>

<file path=ppt/theme/theme1.xml><?xml version="1.0" encoding="utf-8"?>
<a:theme xmlns:a="http://schemas.openxmlformats.org/drawingml/2006/main" name="Desdemon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{87FC33B1-4C88-534B-B4EA-B091E718ADB6}tf10001120</Template>
  <TotalTime>748</TotalTime>
  <Words>2048</Words>
  <Application>Microsoft Macintosh PowerPoint</Application>
  <PresentationFormat>Widescreen</PresentationFormat>
  <Paragraphs>461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Dream Orphans</vt:lpstr>
      <vt:lpstr>Seravek</vt:lpstr>
      <vt:lpstr>Montserrat</vt:lpstr>
      <vt:lpstr>Calibri</vt:lpstr>
      <vt:lpstr>Arial</vt:lpstr>
      <vt:lpstr>Wingdings</vt:lpstr>
      <vt:lpstr>Desdemona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Işık Deliorman Aydın</cp:lastModifiedBy>
  <cp:revision>198</cp:revision>
  <cp:lastPrinted>2019-01-28T12:15:03Z</cp:lastPrinted>
  <dcterms:modified xsi:type="dcterms:W3CDTF">2019-04-09T19:26:42Z</dcterms:modified>
</cp:coreProperties>
</file>